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76" r:id="rId7"/>
    <p:sldId id="277" r:id="rId8"/>
    <p:sldId id="278" r:id="rId9"/>
    <p:sldId id="279" r:id="rId10"/>
    <p:sldId id="263" r:id="rId11"/>
    <p:sldId id="280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5" r:id="rId20"/>
    <p:sldId id="273" r:id="rId21"/>
    <p:sldId id="274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  <a:srgbClr val="E20A16"/>
    <a:srgbClr val="969696"/>
    <a:srgbClr val="DCDDDE"/>
    <a:srgbClr val="6D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10" y="-210"/>
      </p:cViewPr>
      <p:guideLst>
        <p:guide orient="horz" pos="2251"/>
        <p:guide orient="horz" pos="4156"/>
        <p:guide orient="horz" pos="935"/>
        <p:guide orient="horz" pos="391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barra\Documents\_VANESSA\Pesquisas\Ipsos\Tom%20Micro\Audi&#234;ncia%20e%20Perfil\4_Rio%20de%20Janeiro\Band%20Outernet%20RJ%20-%20Ranking%20Ve&#237;culos%20(banco%20jul12jun13)%20ShareEst&#225;ti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38110284995373E-2"/>
          <c:y val="0.13047076614080363"/>
          <c:w val="0.43931859469202267"/>
          <c:h val="0.85646293852734989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accent1"/>
                </a:solidFill>
              </a:ln>
            </c:spPr>
          </c:dPt>
          <c:dPt>
            <c:idx val="3"/>
            <c:bubble3D val="0"/>
            <c:spPr>
              <a:solidFill>
                <a:srgbClr val="E20A16"/>
              </a:solidFill>
              <a:ln>
                <a:solidFill>
                  <a:schemeClr val="accent1"/>
                </a:solidFill>
              </a:ln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1"/>
                </a:solidFill>
              </a:ln>
            </c:spPr>
          </c:dPt>
          <c:dLbls>
            <c:dLbl>
              <c:idx val="2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3.6621022646393282E-2"/>
                  <c:y val="1.935738446388048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Plan1!$A$2:$A$6</c:f>
              <c:strCache>
                <c:ptCount val="5"/>
                <c:pt idx="0">
                  <c:v>Classe A</c:v>
                </c:pt>
                <c:pt idx="1">
                  <c:v>Classe B1</c:v>
                </c:pt>
                <c:pt idx="2">
                  <c:v>Classe B2</c:v>
                </c:pt>
                <c:pt idx="3">
                  <c:v>Classe C</c:v>
                </c:pt>
                <c:pt idx="4">
                  <c:v>Classe DE</c:v>
                </c:pt>
              </c:strCache>
            </c:strRef>
          </c:cat>
          <c:val>
            <c:numRef>
              <c:f>Plan1!$B$2:$B$6</c:f>
              <c:numCache>
                <c:formatCode>0%</c:formatCode>
                <c:ptCount val="5"/>
                <c:pt idx="0">
                  <c:v>0.05</c:v>
                </c:pt>
                <c:pt idx="1">
                  <c:v>0.14000000000000001</c:v>
                </c:pt>
                <c:pt idx="2">
                  <c:v>0.23</c:v>
                </c:pt>
                <c:pt idx="3">
                  <c:v>0.5</c:v>
                </c:pt>
                <c:pt idx="4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49740201588512"/>
          <c:y val="1.0358159051188939E-2"/>
          <c:w val="0.34372308821692715"/>
          <c:h val="0.9669253165493108"/>
        </c:manualLayout>
      </c:layout>
      <c:overlay val="0"/>
      <c:txPr>
        <a:bodyPr/>
        <a:lstStyle/>
        <a:p>
          <a:pPr>
            <a:defRPr b="1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5"/>
            <c:invertIfNegative val="0"/>
            <c:bubble3D val="0"/>
            <c:spPr>
              <a:solidFill>
                <a:srgbClr val="E20A16"/>
              </a:solidFill>
              <a:ln>
                <a:noFill/>
              </a:ln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/>
              <c:txPr>
                <a:bodyPr/>
                <a:lstStyle/>
                <a:p>
                  <a:pPr>
                    <a:defRPr sz="1300" b="1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Ranking!$B$1:$B$15</c:f>
              <c:strCache>
                <c:ptCount val="15"/>
                <c:pt idx="0">
                  <c:v>Globo</c:v>
                </c:pt>
                <c:pt idx="1">
                  <c:v>Record</c:v>
                </c:pt>
                <c:pt idx="2">
                  <c:v>SBT</c:v>
                </c:pt>
                <c:pt idx="3">
                  <c:v>Google</c:v>
                </c:pt>
                <c:pt idx="4">
                  <c:v>Facebook</c:v>
                </c:pt>
                <c:pt idx="5">
                  <c:v>Band Outernet</c:v>
                </c:pt>
                <c:pt idx="6">
                  <c:v>Band</c:v>
                </c:pt>
                <c:pt idx="7">
                  <c:v>Telecine Pipoca</c:v>
                </c:pt>
                <c:pt idx="8">
                  <c:v>Jornal Extra</c:v>
                </c:pt>
                <c:pt idx="9">
                  <c:v>Youtube</c:v>
                </c:pt>
                <c:pt idx="10">
                  <c:v>Sportv</c:v>
                </c:pt>
                <c:pt idx="11">
                  <c:v>O Dia FM</c:v>
                </c:pt>
                <c:pt idx="12">
                  <c:v>Jornal Meia Hora</c:v>
                </c:pt>
                <c:pt idx="13">
                  <c:v>Fox</c:v>
                </c:pt>
                <c:pt idx="14">
                  <c:v>Globo.Com</c:v>
                </c:pt>
              </c:strCache>
            </c:strRef>
          </c:cat>
          <c:val>
            <c:numRef>
              <c:f>Ranking!$C$1:$C$15</c:f>
              <c:numCache>
                <c:formatCode>0%</c:formatCode>
                <c:ptCount val="15"/>
                <c:pt idx="0">
                  <c:v>0.92310000000000003</c:v>
                </c:pt>
                <c:pt idx="1">
                  <c:v>0.67349999999999999</c:v>
                </c:pt>
                <c:pt idx="2">
                  <c:v>0.61099999999999999</c:v>
                </c:pt>
                <c:pt idx="3">
                  <c:v>0.43359999999999999</c:v>
                </c:pt>
                <c:pt idx="4">
                  <c:v>0.3856</c:v>
                </c:pt>
                <c:pt idx="5">
                  <c:v>0.3649</c:v>
                </c:pt>
                <c:pt idx="6">
                  <c:v>0.31390000000000001</c:v>
                </c:pt>
                <c:pt idx="7">
                  <c:v>0.30959999999999999</c:v>
                </c:pt>
                <c:pt idx="8">
                  <c:v>0.2621</c:v>
                </c:pt>
                <c:pt idx="9">
                  <c:v>0.2571</c:v>
                </c:pt>
                <c:pt idx="10">
                  <c:v>0.22339999999999999</c:v>
                </c:pt>
                <c:pt idx="11">
                  <c:v>0.21879999999999999</c:v>
                </c:pt>
                <c:pt idx="12">
                  <c:v>0.21310000000000001</c:v>
                </c:pt>
                <c:pt idx="13">
                  <c:v>0.20960000000000001</c:v>
                </c:pt>
                <c:pt idx="14">
                  <c:v>0.2034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7617792"/>
        <c:axId val="97619328"/>
        <c:axId val="0"/>
      </c:bar3DChart>
      <c:catAx>
        <c:axId val="97617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pt-BR"/>
          </a:p>
        </c:txPr>
        <c:crossAx val="97619328"/>
        <c:crosses val="autoZero"/>
        <c:auto val="1"/>
        <c:lblAlgn val="ctr"/>
        <c:lblOffset val="100"/>
        <c:noMultiLvlLbl val="0"/>
      </c:catAx>
      <c:valAx>
        <c:axId val="976193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7617792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8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6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9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FE57-279C-4C00-B409-A3084415F520}" type="datetimeFigureOut">
              <a:rPr lang="pt-BR" smtClean="0"/>
              <a:t>06/08/2014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1484313"/>
            <a:ext cx="9144000" cy="51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79.jpeg"/><Relationship Id="rId4" Type="http://schemas.openxmlformats.org/officeDocument/2006/relationships/image" Target="../media/image8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" action="ppaction://noaction"/>
          </p:cNvPr>
          <p:cNvSpPr/>
          <p:nvPr/>
        </p:nvSpPr>
        <p:spPr>
          <a:xfrm>
            <a:off x="1588" y="1057275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" name="Retângulo 4">
            <a:hlinkClick r:id="" action="ppaction://hlinkshowjump?jump=previousslide"/>
          </p:cNvPr>
          <p:cNvSpPr/>
          <p:nvPr/>
        </p:nvSpPr>
        <p:spPr>
          <a:xfrm>
            <a:off x="1588" y="0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6" name="Retângulo 5">
            <a:hlinkClick r:id="" action="ppaction://hlinkshowjump?jump=nextslide"/>
          </p:cNvPr>
          <p:cNvSpPr/>
          <p:nvPr/>
        </p:nvSpPr>
        <p:spPr>
          <a:xfrm>
            <a:off x="1588" y="414338"/>
            <a:ext cx="423862" cy="4143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495425"/>
            <a:ext cx="7858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495425"/>
            <a:ext cx="8112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5425"/>
            <a:ext cx="7667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1511300"/>
            <a:ext cx="7572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332038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846513"/>
            <a:ext cx="2370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730750"/>
            <a:ext cx="23590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730750"/>
            <a:ext cx="11334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14288"/>
            <a:ext cx="782637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0"/>
            <a:ext cx="234791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4288"/>
            <a:ext cx="106680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859213"/>
            <a:ext cx="1822450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65713"/>
            <a:ext cx="23701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346325"/>
            <a:ext cx="182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30750"/>
            <a:ext cx="14636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1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82550"/>
            <a:ext cx="78073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427038" y="1504950"/>
            <a:ext cx="4535487" cy="361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3" y="2844353"/>
            <a:ext cx="4108313" cy="108870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3220643" y="3211907"/>
            <a:ext cx="6865146" cy="4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Mídia digital indoor Terminais Rodoviários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52999" y="1772816"/>
            <a:ext cx="8203512" cy="4599269"/>
            <a:chOff x="452999" y="1772816"/>
            <a:chExt cx="8203512" cy="4599269"/>
          </a:xfrm>
        </p:grpSpPr>
        <p:sp>
          <p:nvSpPr>
            <p:cNvPr id="5" name="Retângulo 4"/>
            <p:cNvSpPr/>
            <p:nvPr/>
          </p:nvSpPr>
          <p:spPr bwMode="auto">
            <a:xfrm>
              <a:off x="460944" y="1772816"/>
              <a:ext cx="134620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5"/>
            <p:cNvSpPr/>
            <p:nvPr/>
          </p:nvSpPr>
          <p:spPr bwMode="auto">
            <a:xfrm>
              <a:off x="470469" y="1860128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upo 5"/>
            <p:cNvGrpSpPr>
              <a:grpSpLocks/>
            </p:cNvGrpSpPr>
            <p:nvPr/>
          </p:nvGrpSpPr>
          <p:grpSpPr bwMode="auto">
            <a:xfrm>
              <a:off x="7308724" y="1772816"/>
              <a:ext cx="1347787" cy="1031875"/>
              <a:chOff x="2132372" y="1843372"/>
              <a:chExt cx="1346910" cy="1032391"/>
            </a:xfrm>
          </p:grpSpPr>
          <p:sp>
            <p:nvSpPr>
              <p:cNvPr id="28" name="Retângulo 27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29" name="Imagem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tângulo 32"/>
            <p:cNvSpPr/>
            <p:nvPr/>
          </p:nvSpPr>
          <p:spPr bwMode="auto">
            <a:xfrm>
              <a:off x="2035768" y="1772816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tângulo 33"/>
            <p:cNvSpPr/>
            <p:nvPr/>
          </p:nvSpPr>
          <p:spPr bwMode="auto">
            <a:xfrm>
              <a:off x="2045293" y="1860128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tângulo 85"/>
            <p:cNvSpPr>
              <a:spLocks noChangeArrowheads="1"/>
            </p:cNvSpPr>
            <p:nvPr/>
          </p:nvSpPr>
          <p:spPr bwMode="auto">
            <a:xfrm>
              <a:off x="2153243" y="1787103"/>
              <a:ext cx="47863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 única empresa especializada em comunicação em terminais de passageiros</a:t>
              </a:r>
            </a:p>
          </p:txBody>
        </p:sp>
        <p:sp>
          <p:nvSpPr>
            <p:cNvPr id="45" name="Rectangle 5"/>
            <p:cNvSpPr/>
            <p:nvPr/>
          </p:nvSpPr>
          <p:spPr>
            <a:xfrm>
              <a:off x="452999" y="2420888"/>
              <a:ext cx="13681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Rodoviárias</a:t>
              </a:r>
            </a:p>
          </p:txBody>
        </p:sp>
        <p:pic>
          <p:nvPicPr>
            <p:cNvPr id="46" name="Picture 7" descr="C:\Users\mricardo\Desktop\desktop\Icones\rodoviária icone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60" y="1861931"/>
              <a:ext cx="871161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upo 6"/>
            <p:cNvGrpSpPr>
              <a:grpSpLocks/>
            </p:cNvGrpSpPr>
            <p:nvPr/>
          </p:nvGrpSpPr>
          <p:grpSpPr bwMode="auto">
            <a:xfrm>
              <a:off x="5461869" y="2930101"/>
              <a:ext cx="2783868" cy="800348"/>
              <a:chOff x="11043164" y="1523772"/>
              <a:chExt cx="2785044" cy="799193"/>
            </a:xfrm>
          </p:grpSpPr>
          <p:sp>
            <p:nvSpPr>
              <p:cNvPr id="43" name="Retângulo 42"/>
              <p:cNvSpPr/>
              <p:nvPr/>
            </p:nvSpPr>
            <p:spPr bwMode="auto">
              <a:xfrm>
                <a:off x="11043164" y="1523772"/>
                <a:ext cx="2785044" cy="798995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sp>
            <p:nvSpPr>
              <p:cNvPr id="44" name="Retângulo 69"/>
              <p:cNvSpPr>
                <a:spLocks noChangeArrowheads="1"/>
              </p:cNvSpPr>
              <p:nvPr/>
            </p:nvSpPr>
            <p:spPr bwMode="auto">
              <a:xfrm>
                <a:off x="11759727" y="1949045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Programação</a:t>
                </a:r>
              </a:p>
            </p:txBody>
          </p:sp>
          <p:sp>
            <p:nvSpPr>
              <p:cNvPr id="50" name="Retângulo 70"/>
              <p:cNvSpPr>
                <a:spLocks noChangeArrowheads="1"/>
              </p:cNvSpPr>
              <p:nvPr/>
            </p:nvSpPr>
            <p:spPr bwMode="auto">
              <a:xfrm>
                <a:off x="11759728" y="1709688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36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24h</a:t>
                </a:r>
              </a:p>
            </p:txBody>
          </p:sp>
        </p:grpSp>
        <p:grpSp>
          <p:nvGrpSpPr>
            <p:cNvPr id="51" name="Grupo 50"/>
            <p:cNvGrpSpPr>
              <a:grpSpLocks/>
            </p:cNvGrpSpPr>
            <p:nvPr/>
          </p:nvGrpSpPr>
          <p:grpSpPr bwMode="auto">
            <a:xfrm>
              <a:off x="5461869" y="3802459"/>
              <a:ext cx="2783868" cy="1511782"/>
              <a:chOff x="691396" y="3111641"/>
              <a:chExt cx="2252672" cy="1508949"/>
            </a:xfrm>
          </p:grpSpPr>
          <p:grpSp>
            <p:nvGrpSpPr>
              <p:cNvPr id="59" name="Grupo 102"/>
              <p:cNvGrpSpPr>
                <a:grpSpLocks/>
              </p:cNvGrpSpPr>
              <p:nvPr/>
            </p:nvGrpSpPr>
            <p:grpSpPr bwMode="auto">
              <a:xfrm>
                <a:off x="691396" y="3111641"/>
                <a:ext cx="2252672" cy="1508949"/>
                <a:chOff x="911226" y="2507948"/>
                <a:chExt cx="935738" cy="150896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4" name="Retângulo 63"/>
                <p:cNvSpPr/>
                <p:nvPr/>
              </p:nvSpPr>
              <p:spPr>
                <a:xfrm>
                  <a:off x="911226" y="2507948"/>
                  <a:ext cx="935738" cy="150896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8" name="Retângulo 67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63" name="Retângulo 85"/>
              <p:cNvSpPr>
                <a:spLocks noChangeArrowheads="1"/>
              </p:cNvSpPr>
              <p:nvPr/>
            </p:nvSpPr>
            <p:spPr bwMode="auto">
              <a:xfrm>
                <a:off x="747918" y="3168922"/>
                <a:ext cx="2196150" cy="1382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3 </a:t>
                </a:r>
                <a:r>
                  <a:rPr lang="pt-BR" sz="1400" b="1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terminais de </a:t>
                </a:r>
                <a:r>
                  <a:rPr lang="pt-BR" sz="14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ônibus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Rio de Janeiro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Niterói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Angra dos Reis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upo 68"/>
            <p:cNvGrpSpPr/>
            <p:nvPr/>
          </p:nvGrpSpPr>
          <p:grpSpPr>
            <a:xfrm>
              <a:off x="5074865" y="5501467"/>
              <a:ext cx="3438525" cy="398749"/>
              <a:chOff x="5165923" y="5517232"/>
              <a:chExt cx="3438525" cy="398749"/>
            </a:xfrm>
          </p:grpSpPr>
          <p:sp>
            <p:nvSpPr>
              <p:cNvPr id="73" name="Retângulo 72"/>
              <p:cNvSpPr/>
              <p:nvPr/>
            </p:nvSpPr>
            <p:spPr bwMode="auto">
              <a:xfrm>
                <a:off x="5165923" y="5517232"/>
                <a:ext cx="3438525" cy="398749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 bwMode="auto">
              <a:xfrm>
                <a:off x="5165923" y="5617089"/>
                <a:ext cx="67983" cy="16326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tângulo 85"/>
              <p:cNvSpPr>
                <a:spLocks noChangeArrowheads="1"/>
              </p:cNvSpPr>
              <p:nvPr/>
            </p:nvSpPr>
            <p:spPr bwMode="auto">
              <a:xfrm>
                <a:off x="5223073" y="5531519"/>
                <a:ext cx="3381375" cy="37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Canal Digital e Projetos Especiais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6" name="Grupo 75"/>
            <p:cNvGrpSpPr/>
            <p:nvPr/>
          </p:nvGrpSpPr>
          <p:grpSpPr>
            <a:xfrm>
              <a:off x="5074865" y="5970264"/>
              <a:ext cx="3438525" cy="398749"/>
              <a:chOff x="5165923" y="6100861"/>
              <a:chExt cx="3438525" cy="398749"/>
            </a:xfrm>
          </p:grpSpPr>
          <p:sp>
            <p:nvSpPr>
              <p:cNvPr id="77" name="Retângulo 76"/>
              <p:cNvSpPr/>
              <p:nvPr/>
            </p:nvSpPr>
            <p:spPr bwMode="auto">
              <a:xfrm>
                <a:off x="5165923" y="6100861"/>
                <a:ext cx="3438525" cy="398749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tângulo 77"/>
              <p:cNvSpPr/>
              <p:nvPr/>
            </p:nvSpPr>
            <p:spPr bwMode="auto">
              <a:xfrm>
                <a:off x="5165923" y="6200718"/>
                <a:ext cx="67983" cy="16326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etângulo 85"/>
              <p:cNvSpPr>
                <a:spLocks noChangeArrowheads="1"/>
              </p:cNvSpPr>
              <p:nvPr/>
            </p:nvSpPr>
            <p:spPr bwMode="auto">
              <a:xfrm>
                <a:off x="5223073" y="6135786"/>
                <a:ext cx="3371850" cy="34477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Horários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de Embarque e Desembarques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0" name="Retângulo 79"/>
            <p:cNvSpPr/>
            <p:nvPr/>
          </p:nvSpPr>
          <p:spPr bwMode="auto">
            <a:xfrm>
              <a:off x="595403" y="2928540"/>
              <a:ext cx="4106226" cy="289446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Retângulo 80"/>
            <p:cNvSpPr/>
            <p:nvPr/>
          </p:nvSpPr>
          <p:spPr bwMode="auto">
            <a:xfrm>
              <a:off x="592510" y="3040141"/>
              <a:ext cx="45719" cy="26565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2" name="Imagem 8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2813" y="3010371"/>
              <a:ext cx="3912145" cy="27539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83" name="Grupo 82"/>
            <p:cNvGrpSpPr/>
            <p:nvPr/>
          </p:nvGrpSpPr>
          <p:grpSpPr>
            <a:xfrm>
              <a:off x="898401" y="5962699"/>
              <a:ext cx="3438525" cy="409386"/>
              <a:chOff x="5165923" y="6100861"/>
              <a:chExt cx="3438525" cy="409386"/>
            </a:xfrm>
          </p:grpSpPr>
          <p:sp>
            <p:nvSpPr>
              <p:cNvPr id="84" name="Retângulo 83"/>
              <p:cNvSpPr/>
              <p:nvPr/>
            </p:nvSpPr>
            <p:spPr bwMode="auto">
              <a:xfrm>
                <a:off x="5165923" y="6100861"/>
                <a:ext cx="3438525" cy="398749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tângulo 84"/>
              <p:cNvSpPr/>
              <p:nvPr/>
            </p:nvSpPr>
            <p:spPr bwMode="auto">
              <a:xfrm>
                <a:off x="5165923" y="6200718"/>
                <a:ext cx="67983" cy="16326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Retângulo 85"/>
              <p:cNvSpPr>
                <a:spLocks noChangeArrowheads="1"/>
              </p:cNvSpPr>
              <p:nvPr/>
            </p:nvSpPr>
            <p:spPr bwMode="auto">
              <a:xfrm>
                <a:off x="5223073" y="6135786"/>
                <a:ext cx="3371850" cy="37446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79 mil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pessoas por dia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3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Rede de TV instalada na Orla </a:t>
              </a:r>
              <a:r>
                <a:rPr lang="pt-BR" sz="2300" b="1" dirty="0" err="1" smtClean="0">
                  <a:solidFill>
                    <a:schemeClr val="bg1"/>
                  </a:solidFill>
                  <a:latin typeface="Verdana" pitchFamily="34" charset="0"/>
                </a:rPr>
                <a:t>Marítma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3" name="Retângulo 4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72816"/>
            <a:ext cx="8194228" cy="4485977"/>
            <a:chOff x="467544" y="1772816"/>
            <a:chExt cx="8194228" cy="4485977"/>
          </a:xfrm>
        </p:grpSpPr>
        <p:grpSp>
          <p:nvGrpSpPr>
            <p:cNvPr id="5" name="Grupo 3"/>
            <p:cNvGrpSpPr>
              <a:grpSpLocks/>
            </p:cNvGrpSpPr>
            <p:nvPr/>
          </p:nvGrpSpPr>
          <p:grpSpPr bwMode="auto">
            <a:xfrm>
              <a:off x="467544" y="1785516"/>
              <a:ext cx="1346200" cy="1006475"/>
              <a:chOff x="3813175" y="2005013"/>
              <a:chExt cx="1346200" cy="1006475"/>
            </a:xfrm>
          </p:grpSpPr>
          <p:grpSp>
            <p:nvGrpSpPr>
              <p:cNvPr id="31" name="Grupo 88"/>
              <p:cNvGrpSpPr>
                <a:grpSpLocks/>
              </p:cNvGrpSpPr>
              <p:nvPr/>
            </p:nvGrpSpPr>
            <p:grpSpPr bwMode="auto">
              <a:xfrm>
                <a:off x="3813175" y="2005013"/>
                <a:ext cx="1346200" cy="1006475"/>
                <a:chOff x="911226" y="2520800"/>
                <a:chExt cx="1345649" cy="1006635"/>
              </a:xfrm>
            </p:grpSpPr>
            <p:sp>
              <p:nvSpPr>
                <p:cNvPr id="33" name="Retângulo 32"/>
                <p:cNvSpPr/>
                <p:nvPr/>
              </p:nvSpPr>
              <p:spPr>
                <a:xfrm>
                  <a:off x="911226" y="2520800"/>
                  <a:ext cx="1345649" cy="10066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Retângulo 33"/>
                <p:cNvSpPr/>
                <p:nvPr/>
              </p:nvSpPr>
              <p:spPr>
                <a:xfrm>
                  <a:off x="920747" y="2608127"/>
                  <a:ext cx="47606" cy="165126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32" name="Imagem 5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020" y="2205668"/>
                <a:ext cx="1078510" cy="605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4"/>
            <p:cNvGrpSpPr>
              <a:grpSpLocks/>
            </p:cNvGrpSpPr>
            <p:nvPr/>
          </p:nvGrpSpPr>
          <p:grpSpPr bwMode="auto">
            <a:xfrm>
              <a:off x="7313985" y="1772816"/>
              <a:ext cx="1347787" cy="1031875"/>
              <a:chOff x="5294313" y="2603500"/>
              <a:chExt cx="1347787" cy="1031875"/>
            </a:xfrm>
          </p:grpSpPr>
          <p:sp>
            <p:nvSpPr>
              <p:cNvPr id="29" name="Retângulo 28"/>
              <p:cNvSpPr/>
              <p:nvPr/>
            </p:nvSpPr>
            <p:spPr bwMode="auto">
              <a:xfrm>
                <a:off x="5294313" y="2603500"/>
                <a:ext cx="1347787" cy="1031875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30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5604" y="2845713"/>
                <a:ext cx="545205" cy="547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upo 162"/>
            <p:cNvGrpSpPr>
              <a:grpSpLocks/>
            </p:cNvGrpSpPr>
            <p:nvPr/>
          </p:nvGrpSpPr>
          <p:grpSpPr bwMode="auto">
            <a:xfrm>
              <a:off x="2040459" y="1785516"/>
              <a:ext cx="5075237" cy="1006475"/>
              <a:chOff x="2156695" y="2395537"/>
              <a:chExt cx="5075377" cy="1006475"/>
            </a:xfrm>
          </p:grpSpPr>
          <p:grpSp>
            <p:nvGrpSpPr>
              <p:cNvPr id="25" name="Grupo 88"/>
              <p:cNvGrpSpPr>
                <a:grpSpLocks/>
              </p:cNvGrpSpPr>
              <p:nvPr/>
            </p:nvGrpSpPr>
            <p:grpSpPr bwMode="auto">
              <a:xfrm>
                <a:off x="2156695" y="2395537"/>
                <a:ext cx="5075377" cy="1006475"/>
                <a:chOff x="911225" y="2520800"/>
                <a:chExt cx="5073300" cy="1006635"/>
              </a:xfrm>
            </p:grpSpPr>
            <p:sp>
              <p:nvSpPr>
                <p:cNvPr id="27" name="Retângulo 26"/>
                <p:cNvSpPr/>
                <p:nvPr/>
              </p:nvSpPr>
              <p:spPr>
                <a:xfrm>
                  <a:off x="911225" y="2520800"/>
                  <a:ext cx="5073300" cy="10066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>
                <a:xfrm>
                  <a:off x="920746" y="2608127"/>
                  <a:ext cx="47607" cy="165126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6" name="Retângulo 85"/>
              <p:cNvSpPr>
                <a:spLocks noChangeArrowheads="1"/>
              </p:cNvSpPr>
              <p:nvPr/>
            </p:nvSpPr>
            <p:spPr bwMode="auto">
              <a:xfrm>
                <a:off x="2255123" y="2447751"/>
                <a:ext cx="4824545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Programação exclusiva e o melhor dos canais Band, </a:t>
                </a:r>
                <a:r>
                  <a:rPr lang="pt-BR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BandSports</a:t>
                </a: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e </a:t>
                </a:r>
                <a:r>
                  <a:rPr lang="pt-BR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BandNews</a:t>
                </a:r>
                <a:endPara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>
              <a:off x="1119062" y="2927375"/>
              <a:ext cx="6832155" cy="539998"/>
              <a:chOff x="703013" y="3265934"/>
              <a:chExt cx="6832155" cy="539998"/>
            </a:xfrm>
          </p:grpSpPr>
          <p:sp>
            <p:nvSpPr>
              <p:cNvPr id="20" name="Retângulo 19"/>
              <p:cNvSpPr/>
              <p:nvPr/>
            </p:nvSpPr>
            <p:spPr bwMode="auto">
              <a:xfrm>
                <a:off x="703013" y="3265934"/>
                <a:ext cx="6832155" cy="5399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Retângulo 20"/>
              <p:cNvSpPr/>
              <p:nvPr/>
            </p:nvSpPr>
            <p:spPr bwMode="auto">
              <a:xfrm>
                <a:off x="703013" y="3365821"/>
                <a:ext cx="72354" cy="16331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Retângulo 85"/>
              <p:cNvSpPr>
                <a:spLocks noChangeArrowheads="1"/>
              </p:cNvSpPr>
              <p:nvPr/>
            </p:nvSpPr>
            <p:spPr bwMode="auto">
              <a:xfrm>
                <a:off x="3076169" y="3343954"/>
                <a:ext cx="4290426" cy="36933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+mn-ea"/>
                  </a:rPr>
                  <a:t>450.000 </a:t>
                </a:r>
                <a:r>
                  <a:rPr lang="pt-BR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+mn-ea"/>
                  </a:rPr>
                  <a:t>pessoas </a:t>
                </a: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charset="0"/>
                    <a:ea typeface="+mn-ea"/>
                  </a:rPr>
                  <a:t>impactadas por dia</a:t>
                </a:r>
              </a:p>
            </p:txBody>
          </p:sp>
          <p:sp>
            <p:nvSpPr>
              <p:cNvPr id="23" name="Retângulo 22"/>
              <p:cNvSpPr/>
              <p:nvPr/>
            </p:nvSpPr>
            <p:spPr bwMode="auto">
              <a:xfrm>
                <a:off x="815727" y="3305622"/>
                <a:ext cx="2041524" cy="460689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sp>
            <p:nvSpPr>
              <p:cNvPr id="24" name="CaixaDeTexto 117"/>
              <p:cNvSpPr txBox="1">
                <a:spLocks noChangeArrowheads="1"/>
              </p:cNvSpPr>
              <p:nvPr/>
            </p:nvSpPr>
            <p:spPr bwMode="auto">
              <a:xfrm>
                <a:off x="879227" y="3345542"/>
                <a:ext cx="197802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b="1" dirty="0">
                    <a:solidFill>
                      <a:schemeClr val="bg1"/>
                    </a:solidFill>
                    <a:latin typeface="Arial" charset="0"/>
                    <a:ea typeface="+mn-ea"/>
                  </a:rPr>
                  <a:t>Rio de Janeiro</a:t>
                </a:r>
                <a:endParaRPr lang="pt-BR" sz="1050" b="1" dirty="0">
                  <a:solidFill>
                    <a:schemeClr val="bg1"/>
                  </a:solidFill>
                  <a:latin typeface="Arial" charset="0"/>
                  <a:ea typeface="+mn-ea"/>
                </a:endParaRPr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481831" y="3757563"/>
              <a:ext cx="3723481" cy="2308373"/>
              <a:chOff x="703014" y="4144963"/>
              <a:chExt cx="3723481" cy="2308373"/>
            </a:xfrm>
          </p:grpSpPr>
          <p:sp>
            <p:nvSpPr>
              <p:cNvPr id="11" name="Retângulo 10"/>
              <p:cNvSpPr/>
              <p:nvPr/>
            </p:nvSpPr>
            <p:spPr bwMode="auto">
              <a:xfrm>
                <a:off x="703014" y="4144963"/>
                <a:ext cx="3723481" cy="7666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Retângulo 85"/>
              <p:cNvSpPr>
                <a:spLocks noChangeArrowheads="1"/>
              </p:cNvSpPr>
              <p:nvPr/>
            </p:nvSpPr>
            <p:spPr bwMode="auto">
              <a:xfrm>
                <a:off x="741114" y="4203700"/>
                <a:ext cx="3685381" cy="65659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34 km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 praia com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135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quiosques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do Leme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ao Recreio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Retângulo 12"/>
              <p:cNvSpPr/>
              <p:nvPr/>
            </p:nvSpPr>
            <p:spPr bwMode="auto">
              <a:xfrm>
                <a:off x="703014" y="4229100"/>
                <a:ext cx="46038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Retângulo 13"/>
              <p:cNvSpPr/>
              <p:nvPr/>
            </p:nvSpPr>
            <p:spPr bwMode="auto">
              <a:xfrm>
                <a:off x="703014" y="5074880"/>
                <a:ext cx="3723481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Retângulo 85"/>
              <p:cNvSpPr>
                <a:spLocks noChangeArrowheads="1"/>
              </p:cNvSpPr>
              <p:nvPr/>
            </p:nvSpPr>
            <p:spPr bwMode="auto">
              <a:xfrm>
                <a:off x="741114" y="5120918"/>
                <a:ext cx="3680802" cy="37446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175 monitores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Retângulo 15"/>
              <p:cNvSpPr/>
              <p:nvPr/>
            </p:nvSpPr>
            <p:spPr bwMode="auto">
              <a:xfrm>
                <a:off x="703014" y="5146318"/>
                <a:ext cx="46038" cy="163512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Retângulo 16"/>
              <p:cNvSpPr/>
              <p:nvPr/>
            </p:nvSpPr>
            <p:spPr bwMode="auto">
              <a:xfrm>
                <a:off x="703014" y="5686638"/>
                <a:ext cx="3723481" cy="7666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tângulo 85"/>
              <p:cNvSpPr>
                <a:spLocks noChangeArrowheads="1"/>
              </p:cNvSpPr>
              <p:nvPr/>
            </p:nvSpPr>
            <p:spPr bwMode="auto">
              <a:xfrm>
                <a:off x="741114" y="5743788"/>
                <a:ext cx="3680802" cy="656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100% de cobertura na orla marítima do Rio de Janeiro</a:t>
                </a:r>
              </a:p>
            </p:txBody>
          </p:sp>
          <p:sp>
            <p:nvSpPr>
              <p:cNvPr id="19" name="Retângulo 18"/>
              <p:cNvSpPr/>
              <p:nvPr/>
            </p:nvSpPr>
            <p:spPr bwMode="auto">
              <a:xfrm>
                <a:off x="703014" y="5767601"/>
                <a:ext cx="46038" cy="163512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7"/>
            <a:stretch/>
          </p:blipFill>
          <p:spPr>
            <a:xfrm>
              <a:off x="4460925" y="3602536"/>
              <a:ext cx="4104456" cy="26562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44" name="Imagem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Audiência e Perfil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  <a:endParaRPr lang="pt-BR" sz="23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tângulo 50"/>
          <p:cNvSpPr/>
          <p:nvPr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/>
          <p:cNvSpPr/>
          <p:nvPr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/>
          <p:cNvSpPr/>
          <p:nvPr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67544" y="1556792"/>
            <a:ext cx="8209880" cy="5103043"/>
            <a:chOff x="467544" y="1556792"/>
            <a:chExt cx="8209880" cy="5103043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556792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663936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628800"/>
              <a:ext cx="503560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</a:t>
              </a:r>
            </a:p>
            <a:p>
              <a:pPr algn="ctr"/>
              <a:r>
                <a:rPr lang="pt-BR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3.550.300</a:t>
              </a:r>
              <a:endPara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pessoas que assistiram a programação da </a:t>
              </a:r>
              <a:r>
                <a:rPr lang="pt-BR" sz="12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  <a:endParaRPr lang="pt-BR" sz="1200" b="1" dirty="0">
                <a:solidFill>
                  <a:srgbClr val="E20A1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556794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692177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/>
            <p:cNvSpPr/>
            <p:nvPr/>
          </p:nvSpPr>
          <p:spPr bwMode="auto">
            <a:xfrm>
              <a:off x="489619" y="1662373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tângulo 44"/>
            <p:cNvSpPr/>
            <p:nvPr/>
          </p:nvSpPr>
          <p:spPr bwMode="auto">
            <a:xfrm>
              <a:off x="7328669" y="1556794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pt-BR" sz="2000" b="1" dirty="0" smtClean="0"/>
                <a:t>Rio de Janeiro</a:t>
              </a:r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467544" y="6324570"/>
              <a:ext cx="8209880" cy="335265"/>
              <a:chOff x="683295" y="6139904"/>
              <a:chExt cx="8209880" cy="335265"/>
            </a:xfrm>
          </p:grpSpPr>
          <p:sp>
            <p:nvSpPr>
              <p:cNvPr id="62" name="Retângulo 61"/>
              <p:cNvSpPr/>
              <p:nvPr/>
            </p:nvSpPr>
            <p:spPr bwMode="auto">
              <a:xfrm>
                <a:off x="683295" y="613990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CaixaDeTexto 65"/>
              <p:cNvSpPr txBox="1"/>
              <p:nvPr/>
            </p:nvSpPr>
            <p:spPr>
              <a:xfrm>
                <a:off x="684213" y="6198170"/>
                <a:ext cx="82089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- (3.550.300).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1" name="Retângulo de cantos arredondados 90"/>
            <p:cNvSpPr/>
            <p:nvPr/>
          </p:nvSpPr>
          <p:spPr>
            <a:xfrm>
              <a:off x="789000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2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9350" y="3074293"/>
              <a:ext cx="192026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CaixaDeTexto 92"/>
            <p:cNvSpPr txBox="1"/>
            <p:nvPr/>
          </p:nvSpPr>
          <p:spPr>
            <a:xfrm>
              <a:off x="789000" y="3068960"/>
              <a:ext cx="1692651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47% masculino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Igual a população geral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5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00065" y="3075606"/>
              <a:ext cx="233019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tângulo de cantos arredondados 95"/>
            <p:cNvSpPr/>
            <p:nvPr/>
          </p:nvSpPr>
          <p:spPr>
            <a:xfrm>
              <a:off x="2971907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CaixaDeTexto 96"/>
            <p:cNvSpPr txBox="1"/>
            <p:nvPr/>
          </p:nvSpPr>
          <p:spPr>
            <a:xfrm>
              <a:off x="2971907" y="3068960"/>
              <a:ext cx="1692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53% feminino</a:t>
              </a:r>
            </a:p>
            <a:p>
              <a:endParaRPr lang="pt-BR" sz="6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Igual a população geral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9" name="Picture 5" descr="C:\Users\mricardo\Desktop\crianca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0709" y="4462253"/>
              <a:ext cx="462915" cy="88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47107" y="4293096"/>
              <a:ext cx="388394" cy="105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"/>
            <p:cNvSpPr/>
            <p:nvPr/>
          </p:nvSpPr>
          <p:spPr>
            <a:xfrm>
              <a:off x="621358" y="4113416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16%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2" name="Rectangle 1"/>
            <p:cNvSpPr/>
            <p:nvPr/>
          </p:nvSpPr>
          <p:spPr>
            <a:xfrm>
              <a:off x="1240855" y="4293096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3" name="Rectangle 1"/>
            <p:cNvSpPr/>
            <p:nvPr/>
          </p:nvSpPr>
          <p:spPr>
            <a:xfrm>
              <a:off x="1869877" y="3870573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22%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4" name="Rectangle 1"/>
            <p:cNvSpPr/>
            <p:nvPr/>
          </p:nvSpPr>
          <p:spPr>
            <a:xfrm>
              <a:off x="2514009" y="4036187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17%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5" name="Rectangle 1"/>
            <p:cNvSpPr/>
            <p:nvPr/>
          </p:nvSpPr>
          <p:spPr>
            <a:xfrm>
              <a:off x="3175546" y="4192513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15%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6" name="Rectangle 1"/>
            <p:cNvSpPr/>
            <p:nvPr/>
          </p:nvSpPr>
          <p:spPr>
            <a:xfrm>
              <a:off x="3814093" y="4122941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16%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pic>
          <p:nvPicPr>
            <p:cNvPr id="107" name="Picture 4" descr="http://pt.dreamstime.com/silhuetas-das-pupilas-da-escola-thumb4602022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22694" y="4605036"/>
              <a:ext cx="275114" cy="7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8612" y="4462373"/>
              <a:ext cx="327057" cy="891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2" descr="https://encrypted-tbn2.gstatic.com/images?q=tbn:ANd9GcRf1xgzeHnpdEjbjfx2DcyjI-llIWy0v-WdzhELGnQ_ef-r-Wr_1A"/>
            <p:cNvPicPr>
              <a:picLocks noChangeAspect="1" noChangeArrowheads="1"/>
            </p:cNvPicPr>
            <p:nvPr/>
          </p:nvPicPr>
          <p:blipFill rotWithShape="1"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0922" y="4462373"/>
              <a:ext cx="444006" cy="901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Conector reto 109"/>
            <p:cNvCxnSpPr/>
            <p:nvPr/>
          </p:nvCxnSpPr>
          <p:spPr>
            <a:xfrm flipV="1">
              <a:off x="549350" y="5358695"/>
              <a:ext cx="3912045" cy="3486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V="1">
              <a:off x="564813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V="1">
              <a:off x="1212885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 flipV="1">
              <a:off x="1860957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 flipV="1">
              <a:off x="2503696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/>
            <p:cNvCxnSpPr/>
            <p:nvPr/>
          </p:nvCxnSpPr>
          <p:spPr>
            <a:xfrm flipV="1">
              <a:off x="3157101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/>
            <p:cNvCxnSpPr/>
            <p:nvPr/>
          </p:nvCxnSpPr>
          <p:spPr>
            <a:xfrm flipV="1">
              <a:off x="3805173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/>
            <p:cNvCxnSpPr/>
            <p:nvPr/>
          </p:nvCxnSpPr>
          <p:spPr>
            <a:xfrm flipV="1">
              <a:off x="4453245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CaixaDeTexto 117"/>
            <p:cNvSpPr txBox="1"/>
            <p:nvPr/>
          </p:nvSpPr>
          <p:spPr>
            <a:xfrm>
              <a:off x="578530" y="5385117"/>
              <a:ext cx="38835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Arial" pitchFamily="34" charset="0"/>
                  <a:cs typeface="Arial" pitchFamily="34" charset="0"/>
                </a:rPr>
                <a:t> 10/17        18/24        25/34        35/44        45/54          55+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População geral: 10/17 anos – 15%; 18/24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12%;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25/34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20%;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35/44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16%;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45/54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15%;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55+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22%.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9" name="Picture 2" descr="http://4.bp.blogspot.com/-avCSxETTiQs/TuYeRXPbr-I/AAAAAAAAFr8/L6l78vgpGvo/s1600/silhueta.jpg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780" y="4221164"/>
              <a:ext cx="413485" cy="113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20" name="Gráfico 119"/>
            <p:cNvGraphicFramePr/>
            <p:nvPr>
              <p:extLst>
                <p:ext uri="{D42A27DB-BD31-4B8C-83A1-F6EECF244321}">
                  <p14:modId xmlns:p14="http://schemas.microsoft.com/office/powerpoint/2010/main" val="2899811983"/>
                </p:ext>
              </p:extLst>
            </p:nvPr>
          </p:nvGraphicFramePr>
          <p:xfrm>
            <a:off x="4932313" y="3340540"/>
            <a:ext cx="3667074" cy="205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21" name="CaixaDeTexto 120"/>
            <p:cNvSpPr txBox="1"/>
            <p:nvPr/>
          </p:nvSpPr>
          <p:spPr>
            <a:xfrm>
              <a:off x="5485968" y="5430416"/>
              <a:ext cx="27587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B1 – 13%; B2 – 21%; C – 50%.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0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2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Ranking de audiência dos veículos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23" name="Retângulo 2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67544" y="1628800"/>
            <a:ext cx="8209880" cy="5031035"/>
            <a:chOff x="467544" y="1628800"/>
            <a:chExt cx="8209880" cy="5031035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628800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735944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711960"/>
              <a:ext cx="50356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 </a:t>
              </a:r>
              <a:r>
                <a:rPr lang="pt-BR" sz="16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</a:p>
            <a:p>
              <a:pPr algn="ctr"/>
              <a:r>
                <a:rPr lang="pt-BR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3.550.300</a:t>
              </a:r>
              <a:endPara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pt-B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pessoas que assistiram a programação </a:t>
              </a:r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nos canais da Band Outernet</a:t>
              </a:r>
              <a:endParaRPr lang="pt-BR" sz="1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628802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764185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 bwMode="auto">
            <a:xfrm>
              <a:off x="489619" y="1734381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 bwMode="auto">
            <a:xfrm>
              <a:off x="7328669" y="1628802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pt-BR" sz="2000" b="1" dirty="0" smtClean="0"/>
                <a:t>Rio de Janeiro</a:t>
              </a:r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467544" y="6324570"/>
              <a:ext cx="8209880" cy="335265"/>
              <a:chOff x="683295" y="6139904"/>
              <a:chExt cx="8209880" cy="335265"/>
            </a:xfrm>
          </p:grpSpPr>
          <p:sp>
            <p:nvSpPr>
              <p:cNvPr id="29" name="Retângulo 28"/>
              <p:cNvSpPr/>
              <p:nvPr/>
            </p:nvSpPr>
            <p:spPr bwMode="auto">
              <a:xfrm>
                <a:off x="683295" y="613990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CaixaDeTexto 29"/>
              <p:cNvSpPr txBox="1"/>
              <p:nvPr/>
            </p:nvSpPr>
            <p:spPr>
              <a:xfrm>
                <a:off x="684213" y="6198170"/>
                <a:ext cx="82089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- (3.550.300).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aphicFrame>
          <p:nvGraphicFramePr>
            <p:cNvPr id="31" name="Gráfico 3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02150142"/>
                </p:ext>
              </p:extLst>
            </p:nvPr>
          </p:nvGraphicFramePr>
          <p:xfrm>
            <a:off x="470571" y="2876734"/>
            <a:ext cx="8206853" cy="3443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92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Rio de Janeiro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467544" y="1700808"/>
            <a:ext cx="8209880" cy="4892094"/>
            <a:chOff x="467544" y="1700808"/>
            <a:chExt cx="8209880" cy="4892094"/>
          </a:xfrm>
        </p:grpSpPr>
        <p:grpSp>
          <p:nvGrpSpPr>
            <p:cNvPr id="33" name="Grupo 32"/>
            <p:cNvGrpSpPr/>
            <p:nvPr/>
          </p:nvGrpSpPr>
          <p:grpSpPr>
            <a:xfrm>
              <a:off x="467544" y="6165304"/>
              <a:ext cx="8209880" cy="427598"/>
              <a:chOff x="683295" y="6216981"/>
              <a:chExt cx="8209880" cy="427598"/>
            </a:xfrm>
          </p:grpSpPr>
          <p:sp>
            <p:nvSpPr>
              <p:cNvPr id="85" name="Retângulo 84"/>
              <p:cNvSpPr/>
              <p:nvPr/>
            </p:nvSpPr>
            <p:spPr bwMode="auto">
              <a:xfrm>
                <a:off x="683295" y="621698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6" name="CaixaDeTexto 85"/>
              <p:cNvSpPr txBox="1"/>
              <p:nvPr/>
            </p:nvSpPr>
            <p:spPr>
              <a:xfrm>
                <a:off x="684213" y="627524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37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37%) - (3.550.300).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Retângulo de cantos arredondados 37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C:\Users\thaiz\Desktop\gLOBO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20" y="1772826"/>
              <a:ext cx="595160" cy="59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CaixaDeTexto 61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95%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+ 2,3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Mais 65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Igual 66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8" name="Retângulo de cantos arredondados 67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9" name="Picture 4" descr="C:\Users\thaiz\Desktop\recor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272" y="1788946"/>
              <a:ext cx="695562" cy="5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aixaDeTexto 69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+ 11,1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3" name="Retângulo de cantos arredondados 72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4" name="Picture 2" descr="C:\Users\thaiz\Desktop\sbt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424" y="1817521"/>
              <a:ext cx="552375" cy="54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CaixaDeTexto 74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+ 13,9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Mais 75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Igual 76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8" name="Retângulo de cantos arredondados 77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9" name="Picture 3" descr="C:\Users\thaiz\Desktop\band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939" y="1817521"/>
              <a:ext cx="644551" cy="52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CaixaDeTexto 79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+ 24,1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Mais 80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Igual 81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83" name="Arredondar Retângulo em um Canto Diagonal 82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7" name="Imagem 8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33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9" name="Retângulo 3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grpSp>
          <p:nvGrpSpPr>
            <p:cNvPr id="33" name="Grupo 32"/>
            <p:cNvGrpSpPr/>
            <p:nvPr/>
          </p:nvGrpSpPr>
          <p:grpSpPr>
            <a:xfrm>
              <a:off x="467544" y="6169754"/>
              <a:ext cx="8209880" cy="427598"/>
              <a:chOff x="683295" y="6221431"/>
              <a:chExt cx="8209880" cy="427598"/>
            </a:xfrm>
          </p:grpSpPr>
          <p:sp>
            <p:nvSpPr>
              <p:cNvPr id="85" name="Retângulo 84"/>
              <p:cNvSpPr/>
              <p:nvPr/>
            </p:nvSpPr>
            <p:spPr bwMode="auto">
              <a:xfrm>
                <a:off x="683295" y="622143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6" name="CaixaDeTexto 85"/>
              <p:cNvSpPr txBox="1"/>
              <p:nvPr/>
            </p:nvSpPr>
            <p:spPr>
              <a:xfrm>
                <a:off x="684213" y="627969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-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(3.550.300).</a:t>
                </a:r>
              </a:p>
            </p:txBody>
          </p:sp>
        </p:grpSp>
        <p:sp>
          <p:nvSpPr>
            <p:cNvPr id="36" name="Retângulo de cantos arredondados 35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de cantos arredondados 36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http://www.olhaali.hol.es/olha/Nova%20pasta%20(2)/telecine_pipoc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4329" y="1804882"/>
              <a:ext cx="815403" cy="48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CaixaDeTexto 40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+ 24,0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Mais 61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Igual 62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+ 27,7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Mais 69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Igual 70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2" name="Retângulo de cantos arredondados 71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+ 28,0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Mais 73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Igual 74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6" name="Retângulo de cantos arredondados 75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+ 28,4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Mais 77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Igual 78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82" name="Picture 4" descr="http://2.bp.blogspot.com/-VQQlRFCB-XM/UEXvyNjxeiI/AAAAAAAAGh4/_Qx_qlnXkiY/s1600/fox-logo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064" y="1836214"/>
              <a:ext cx="1002427" cy="43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http://upload.wikimedia.org/wikipedia/commons/0/0e/SporTV_1_logotip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081" y="1940583"/>
              <a:ext cx="1375015" cy="27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http://2.bp.blogspot.com/_GbPe5ZLiC54/TOxCkhenK-I/AAAAAAAAEwY/_Rq4h79sWZE/s1600/Telecine%2B%25282%2529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93924" y="1849773"/>
              <a:ext cx="978749" cy="46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upo 86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88" name="Arredondar Retângulo em um Canto Diagonal 87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9" name="Imagem 8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00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8" name="Retângulo 37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40" name="Retângulo de cantos arredondados 39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de cantos arredondados 60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2" name="Picture 10" descr="http://softwarelivre.org/articles/0043/5047/logo_globo_branco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19177" y="1787382"/>
              <a:ext cx="910947" cy="565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www.seomofo.com/downloads/new-google-logo-knockoff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1458" y="1842982"/>
              <a:ext cx="1313730" cy="47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tângulo de cantos arredondados 68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+ 18,2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3" name="CaixaDeTexto 72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+ 20,0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Mais 73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Igual 74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6" name="Retângulo de cantos arredondados 75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+ 25,4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Mais 77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Igual 78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0" name="CaixaDeTexto 79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+ 27,8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Mais 80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Igual 81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85" name="Picture 4" descr="http://sys2.sbgf.org.br/portal/images/stories/faceboo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71" y="1807159"/>
              <a:ext cx="526039" cy="526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" descr="http://www.fanamol.pt/loja/images/youtube_log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64794" y="1847542"/>
              <a:ext cx="1082130" cy="4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upo 35"/>
            <p:cNvGrpSpPr/>
            <p:nvPr/>
          </p:nvGrpSpPr>
          <p:grpSpPr>
            <a:xfrm>
              <a:off x="467544" y="6169754"/>
              <a:ext cx="8209880" cy="427598"/>
              <a:chOff x="683295" y="6221431"/>
              <a:chExt cx="8209880" cy="427598"/>
            </a:xfrm>
          </p:grpSpPr>
          <p:sp>
            <p:nvSpPr>
              <p:cNvPr id="37" name="Retângulo 36"/>
              <p:cNvSpPr/>
              <p:nvPr/>
            </p:nvSpPr>
            <p:spPr bwMode="auto">
              <a:xfrm>
                <a:off x="683295" y="622143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684213" y="627969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-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(3.550.300).</a:t>
                </a:r>
              </a:p>
            </p:txBody>
          </p:sp>
        </p:grpSp>
        <p:grpSp>
          <p:nvGrpSpPr>
            <p:cNvPr id="87" name="Grupo 86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88" name="Arredondar Retângulo em um Canto Diagonal 87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9" name="Imagem 8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52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2094"/>
            <a:chOff x="467544" y="1700808"/>
            <a:chExt cx="8209880" cy="4892094"/>
          </a:xfrm>
        </p:grpSpPr>
        <p:grpSp>
          <p:nvGrpSpPr>
            <p:cNvPr id="34" name="Grupo 33"/>
            <p:cNvGrpSpPr/>
            <p:nvPr/>
          </p:nvGrpSpPr>
          <p:grpSpPr>
            <a:xfrm>
              <a:off x="467544" y="6165304"/>
              <a:ext cx="8209880" cy="427598"/>
              <a:chOff x="683295" y="6216981"/>
              <a:chExt cx="8209880" cy="427598"/>
            </a:xfrm>
          </p:grpSpPr>
          <p:sp>
            <p:nvSpPr>
              <p:cNvPr id="84" name="Retângulo 83"/>
              <p:cNvSpPr/>
              <p:nvPr/>
            </p:nvSpPr>
            <p:spPr bwMode="auto">
              <a:xfrm>
                <a:off x="683295" y="621698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5" name="CaixaDeTexto 84"/>
              <p:cNvSpPr txBox="1"/>
              <p:nvPr/>
            </p:nvSpPr>
            <p:spPr>
              <a:xfrm>
                <a:off x="684213" y="627524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-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(3.550.300).</a:t>
                </a:r>
              </a:p>
            </p:txBody>
          </p:sp>
        </p:grpSp>
        <p:sp>
          <p:nvSpPr>
            <p:cNvPr id="37" name="Retângulo de cantos arredondados 36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de cantos arredondados 37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de cantos arredondados 57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+ 27,4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Mais 65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Igual 66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+ 28,2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Retângulo de cantos arredondados 70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+ 31,2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Mais 72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Igual 73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+ 32,3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Mais 75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Igual 76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80" name="Picture 2" descr="http://radioemrevista.com/wp-content/uploads/2012/04/2010fmodia_Cor_Tra%C3%A7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2700" y="1746835"/>
              <a:ext cx="709361" cy="646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http://4.bp.blogspot.com/-1sZV22ZruAA/USwC2YD_x1I/AAAAAAAANvM/OWSnCg3agtU/s1600/RADIO_BEAT_98_RIO_JANEIR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467" y="1843508"/>
              <a:ext cx="1652800" cy="47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http://radioemrevista.com/wp-content/uploads/2012/08/jb-fm-rj-300x30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57516" y="1772048"/>
              <a:ext cx="1290237" cy="59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7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13358" y="1834788"/>
              <a:ext cx="1522586" cy="470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6" name="Grupo 85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87" name="Arredondar Retângulo em um Canto Diagonal 86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8" name="Imagem 8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99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grpSp>
          <p:nvGrpSpPr>
            <p:cNvPr id="39" name="Grupo 38"/>
            <p:cNvGrpSpPr/>
            <p:nvPr/>
          </p:nvGrpSpPr>
          <p:grpSpPr>
            <a:xfrm>
              <a:off x="467544" y="6169754"/>
              <a:ext cx="8209880" cy="427598"/>
              <a:chOff x="683295" y="6221431"/>
              <a:chExt cx="8209880" cy="427598"/>
            </a:xfrm>
          </p:grpSpPr>
          <p:sp>
            <p:nvSpPr>
              <p:cNvPr id="63" name="Retângulo 62"/>
              <p:cNvSpPr/>
              <p:nvPr/>
            </p:nvSpPr>
            <p:spPr bwMode="auto">
              <a:xfrm>
                <a:off x="683295" y="622143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684213" y="627969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-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(3.550.300).</a:t>
                </a:r>
              </a:p>
            </p:txBody>
          </p:sp>
        </p:grp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+ 33,1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Mais 4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Igual 4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+ 33,4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Mais 4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Igual 4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+ 35,9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Mais 51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Igual 52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+ 36,1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Mais 54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Igual 55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59" name="Picture 2" descr="http://1.bp.blogspot.com/-LVvf75_9HcE/UOCBzX03-hI/AAAAAAAABLQ/RVYqEig69OY/s640/globo_logo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2308" y="1843508"/>
              <a:ext cx="1683939" cy="48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Imagem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163" y="1732230"/>
              <a:ext cx="754787" cy="708844"/>
            </a:xfrm>
            <a:prstGeom prst="rect">
              <a:avLst/>
            </a:prstGeom>
          </p:spPr>
        </p:pic>
        <p:pic>
          <p:nvPicPr>
            <p:cNvPr id="61" name="Picture 4" descr="http://upload.wikimedia.org/wikipedia/commons/thumb/2/2f/CBN_logo.svg/200px-CBN_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595" y="1859097"/>
              <a:ext cx="1260152" cy="422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http://upload.wikimedia.org/wikipedia/pt/a/a7/Logotipo_R%C3%A1dio_Tamoi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6804" y="1732337"/>
              <a:ext cx="1080120" cy="675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Grupo 64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66" name="Arredondar Retângulo em um Canto Diagonal 65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7" name="Imagem 6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grpSp>
          <p:nvGrpSpPr>
            <p:cNvPr id="39" name="Grupo 38"/>
            <p:cNvGrpSpPr/>
            <p:nvPr/>
          </p:nvGrpSpPr>
          <p:grpSpPr>
            <a:xfrm>
              <a:off x="467544" y="6169754"/>
              <a:ext cx="8209880" cy="427598"/>
              <a:chOff x="683295" y="6221431"/>
              <a:chExt cx="8209880" cy="427598"/>
            </a:xfrm>
          </p:grpSpPr>
          <p:sp>
            <p:nvSpPr>
              <p:cNvPr id="63" name="Retângulo 62"/>
              <p:cNvSpPr/>
              <p:nvPr/>
            </p:nvSpPr>
            <p:spPr bwMode="auto">
              <a:xfrm>
                <a:off x="683295" y="622143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684213" y="627969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-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(3.550.300).</a:t>
                </a:r>
              </a:p>
            </p:txBody>
          </p:sp>
        </p:grp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+ 32,5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Mais 4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Igual 4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+ 33,2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Mais 4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Igual 4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+ 34,3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Mais 51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Igual 52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+ 34,6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Mais 54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Igual 55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59" name="Picture 6" descr="http://www.casadosfocas.com.br/wp-content/uploads/2013/03/o-globo-logo-principal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518" y="1909741"/>
              <a:ext cx="1764234" cy="34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http://kondzilla.com/images/logo_veja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04671" y="1734333"/>
              <a:ext cx="1244717" cy="67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http://thonilitsz.arq.br/wp-content/uploads/2013/12/logo-original-CARAS_pequeno-c%C3%B3pia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603" y="1780943"/>
              <a:ext cx="1123553" cy="5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1405" y="1868518"/>
              <a:ext cx="1733836" cy="403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5" name="Grupo 64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66" name="Arredondar Retângulo em um Canto Diagonal 65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7" name="Imagem 6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74415" y="2852936"/>
            <a:ext cx="8201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é uma empresa líder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em mídia out </a:t>
            </a:r>
            <a:r>
              <a:rPr lang="pt-BR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home no Brasil,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 engloba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soluções de comunicação em transporte público nas principais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cidades.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Surgimos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unir relevância de conteúdo e resultado para os anunciantes, tornando-se um canal de TV fora de casa. </a:t>
            </a: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Hoje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todo o conteúdo da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impacta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 milhões de pessoas, por meio de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mil pontos (telas e painéis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atuação em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metrô,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ônibus, terminais rodoviários e orla marítima,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estamos presentes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nas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26 principais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cidades do País.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90" y="1772816"/>
            <a:ext cx="3347864" cy="887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O maior grupo de veículos 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Out </a:t>
              </a:r>
              <a:r>
                <a:rPr lang="pt-BR" sz="2300" b="1" i="1" dirty="0" err="1">
                  <a:solidFill>
                    <a:schemeClr val="bg1"/>
                  </a:solidFill>
                  <a:latin typeface="Verdana" pitchFamily="34" charset="0"/>
                </a:rPr>
                <a:t>of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 Home</a:t>
              </a:r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 do Brasil</a:t>
              </a: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grpSp>
          <p:nvGrpSpPr>
            <p:cNvPr id="39" name="Grupo 38"/>
            <p:cNvGrpSpPr/>
            <p:nvPr/>
          </p:nvGrpSpPr>
          <p:grpSpPr>
            <a:xfrm>
              <a:off x="467544" y="6169754"/>
              <a:ext cx="8209880" cy="427598"/>
              <a:chOff x="683295" y="6221431"/>
              <a:chExt cx="8209880" cy="427598"/>
            </a:xfrm>
          </p:grpSpPr>
          <p:sp>
            <p:nvSpPr>
              <p:cNvPr id="63" name="Retângulo 62"/>
              <p:cNvSpPr/>
              <p:nvPr/>
            </p:nvSpPr>
            <p:spPr bwMode="auto">
              <a:xfrm>
                <a:off x="683295" y="6221431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684213" y="6279697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de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Janeiro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9.730.500)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 Janeiro: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57%)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37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%) - (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3.550.300).</a:t>
                </a:r>
              </a:p>
            </p:txBody>
          </p:sp>
        </p:grp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+ 26,0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Mais 4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Igual 4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+ 27,8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Mais 4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Igual 4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+ 30,2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Mais 51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Igual 52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+ 31,6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Mais 54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Igual 55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59" name="Picture 2" descr="http://jornalobjetiva.files.wordpress.com/2011/04/logo-extra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23" y="1926632"/>
              <a:ext cx="1597325" cy="30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://www.meiahora.ig.com.br/public/images/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498" y="1880097"/>
              <a:ext cx="1584176" cy="400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://www.casadosfocas.com.br/wp-content/uploads/2013/03/o-globo-logo-principal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518" y="1909741"/>
              <a:ext cx="1764234" cy="34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http://www.ocbrj.org.br/web/emanager/noticias/upload_/noticias/logo_O_Dia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4063" y="1833334"/>
              <a:ext cx="1581175" cy="49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Grupo 64"/>
            <p:cNvGrpSpPr/>
            <p:nvPr/>
          </p:nvGrpSpPr>
          <p:grpSpPr>
            <a:xfrm>
              <a:off x="480511" y="3344710"/>
              <a:ext cx="8179401" cy="546058"/>
              <a:chOff x="480511" y="3344710"/>
              <a:chExt cx="8179401" cy="546058"/>
            </a:xfrm>
          </p:grpSpPr>
          <p:sp>
            <p:nvSpPr>
              <p:cNvPr id="66" name="Arredondar Retângulo em um Canto Diagonal 65"/>
              <p:cNvSpPr/>
              <p:nvPr/>
            </p:nvSpPr>
            <p:spPr>
              <a:xfrm>
                <a:off x="480511" y="3344710"/>
                <a:ext cx="8179401" cy="546058"/>
              </a:xfrm>
              <a:prstGeom prst="round2Diag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	           36% de cobertura (3.550.300 de pessoas)</a:t>
                </a:r>
                <a:endPara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7" name="Imagem 6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651" y="3437778"/>
                <a:ext cx="1911181" cy="3681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Rio de Janeiro</a:t>
              </a: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3295" y="1700808"/>
            <a:ext cx="8209880" cy="4896544"/>
            <a:chOff x="683295" y="1700808"/>
            <a:chExt cx="8209880" cy="4896544"/>
          </a:xfrm>
        </p:grpSpPr>
        <p:sp>
          <p:nvSpPr>
            <p:cNvPr id="21" name="Retângulo 20"/>
            <p:cNvSpPr/>
            <p:nvPr/>
          </p:nvSpPr>
          <p:spPr bwMode="auto">
            <a:xfrm>
              <a:off x="683295" y="6164421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Retângulo de cantos arredondados 23"/>
            <p:cNvSpPr/>
            <p:nvPr/>
          </p:nvSpPr>
          <p:spPr>
            <a:xfrm>
              <a:off x="2563069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Retângulo de cantos arredondados 24"/>
            <p:cNvSpPr/>
            <p:nvPr/>
          </p:nvSpPr>
          <p:spPr>
            <a:xfrm>
              <a:off x="464179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563069" y="1806724"/>
              <a:ext cx="1946424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Relógio</a:t>
              </a: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+ 19,5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Mais 26"/>
            <p:cNvSpPr/>
            <p:nvPr/>
          </p:nvSpPr>
          <p:spPr>
            <a:xfrm>
              <a:off x="3248249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Igual 27"/>
            <p:cNvSpPr/>
            <p:nvPr/>
          </p:nvSpPr>
          <p:spPr>
            <a:xfrm>
              <a:off x="3248249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4641799" y="1875596"/>
              <a:ext cx="194642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Abrigo de Ônibus</a:t>
              </a: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+ 12,3 pontos percentuais</a:t>
              </a:r>
              <a:endParaRPr 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Mais 29"/>
            <p:cNvSpPr/>
            <p:nvPr/>
          </p:nvSpPr>
          <p:spPr>
            <a:xfrm>
              <a:off x="532697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Igual 30"/>
            <p:cNvSpPr/>
            <p:nvPr/>
          </p:nvSpPr>
          <p:spPr>
            <a:xfrm>
              <a:off x="532697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Arredondar Retângulo em um Canto Diagonal 31"/>
            <p:cNvSpPr/>
            <p:nvPr/>
          </p:nvSpPr>
          <p:spPr>
            <a:xfrm>
              <a:off x="2568470" y="3344706"/>
              <a:ext cx="4019754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36%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 </a:t>
              </a:r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pt-BR" sz="14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(3.550.300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pessoas)</a:t>
              </a: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684213" y="622802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Rio de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Janeiro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9.730.500)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Filtro: 10+ anos -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Rio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Janeiro: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57%) ou rodoviárias | recorda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ter visto alguma propaganda em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37%) ou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sancas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37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%) - (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3.550.300).</a:t>
              </a:r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117" y="3459156"/>
              <a:ext cx="1839173" cy="3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3530922" y="1708428"/>
            <a:ext cx="5289550" cy="4752381"/>
            <a:chOff x="3530922" y="1708428"/>
            <a:chExt cx="5289550" cy="4752381"/>
          </a:xfrm>
        </p:grpSpPr>
        <p:sp>
          <p:nvSpPr>
            <p:cNvPr id="53" name="Retângulo 52"/>
            <p:cNvSpPr/>
            <p:nvPr/>
          </p:nvSpPr>
          <p:spPr bwMode="auto">
            <a:xfrm>
              <a:off x="3530922" y="2473645"/>
              <a:ext cx="5289550" cy="3793124"/>
            </a:xfrm>
            <a:prstGeom prst="rect">
              <a:avLst/>
            </a:prstGeom>
            <a:noFill/>
            <a:ln w="9525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pic>
          <p:nvPicPr>
            <p:cNvPr id="54" name="Imagem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622" y="3409950"/>
              <a:ext cx="5276850" cy="192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511" y="1708428"/>
              <a:ext cx="4780953" cy="4752381"/>
            </a:xfrm>
            <a:prstGeom prst="rect">
              <a:avLst/>
            </a:prstGeom>
          </p:spPr>
        </p:pic>
      </p:grpSp>
      <p:pic>
        <p:nvPicPr>
          <p:cNvPr id="71" name="Imagem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48680"/>
            <a:ext cx="1391409" cy="460122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361701" y="619671"/>
            <a:ext cx="8386763" cy="476498"/>
            <a:chOff x="361701" y="936278"/>
            <a:chExt cx="8386763" cy="476498"/>
          </a:xfrm>
        </p:grpSpPr>
        <p:sp>
          <p:nvSpPr>
            <p:cNvPr id="7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de Cobertura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74" name="Retângulo 7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39552" y="1837513"/>
            <a:ext cx="2456275" cy="4399799"/>
            <a:chOff x="539552" y="1837513"/>
            <a:chExt cx="2456275" cy="4399799"/>
          </a:xfrm>
        </p:grpSpPr>
        <p:grpSp>
          <p:nvGrpSpPr>
            <p:cNvPr id="7" name="Grupo 6"/>
            <p:cNvGrpSpPr/>
            <p:nvPr/>
          </p:nvGrpSpPr>
          <p:grpSpPr>
            <a:xfrm>
              <a:off x="539552" y="1837513"/>
              <a:ext cx="2456275" cy="1034473"/>
              <a:chOff x="539552" y="1467948"/>
              <a:chExt cx="2456275" cy="1034473"/>
            </a:xfrm>
          </p:grpSpPr>
          <p:grpSp>
            <p:nvGrpSpPr>
              <p:cNvPr id="34" name="Grupo 33"/>
              <p:cNvGrpSpPr/>
              <p:nvPr/>
            </p:nvGrpSpPr>
            <p:grpSpPr>
              <a:xfrm>
                <a:off x="539552" y="1467948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56" name="Retângulo 55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57" name="Retângulo 56"/>
                <p:cNvSpPr/>
                <p:nvPr/>
              </p:nvSpPr>
              <p:spPr bwMode="auto">
                <a:xfrm>
                  <a:off x="657085" y="1186532"/>
                  <a:ext cx="2408184" cy="276999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2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ÔNIBUS CONVENCIONAL</a:t>
                  </a:r>
                  <a:endParaRPr lang="pt-B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8" name="Retângulo 57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59" name="Retângulo 58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68" name="Imagem 6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93" r="9273" b="29590"/>
              <a:stretch/>
            </p:blipFill>
            <p:spPr>
              <a:xfrm>
                <a:off x="1117800" y="1754472"/>
                <a:ext cx="1280728" cy="731838"/>
              </a:xfrm>
              <a:prstGeom prst="rect">
                <a:avLst/>
              </a:prstGeom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539552" y="2959088"/>
              <a:ext cx="2456275" cy="1034473"/>
              <a:chOff x="539552" y="2485585"/>
              <a:chExt cx="2456275" cy="1034473"/>
            </a:xfrm>
          </p:grpSpPr>
          <p:grpSp>
            <p:nvGrpSpPr>
              <p:cNvPr id="32" name="Grupo 31"/>
              <p:cNvGrpSpPr/>
              <p:nvPr/>
            </p:nvGrpSpPr>
            <p:grpSpPr>
              <a:xfrm>
                <a:off x="539552" y="2485585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64" name="Retângulo 63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5" name="Retângulo 64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ÔNIBUS BRT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6" name="Retângulo 65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7" name="Retângulo 66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6" name="Grupo 5"/>
              <p:cNvGrpSpPr/>
              <p:nvPr/>
            </p:nvGrpSpPr>
            <p:grpSpPr>
              <a:xfrm>
                <a:off x="1106774" y="2771403"/>
                <a:ext cx="1334276" cy="731838"/>
                <a:chOff x="1097249" y="3340939"/>
                <a:chExt cx="1334276" cy="731838"/>
              </a:xfrm>
            </p:grpSpPr>
            <p:pic>
              <p:nvPicPr>
                <p:cNvPr id="69" name="Imagem 68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97249" y="3340939"/>
                  <a:ext cx="1334276" cy="731838"/>
                </a:xfrm>
                <a:prstGeom prst="rect">
                  <a:avLst/>
                </a:prstGeom>
              </p:spPr>
            </p:pic>
            <p:sp>
              <p:nvSpPr>
                <p:cNvPr id="70" name="Retângulo 69"/>
                <p:cNvSpPr/>
                <p:nvPr/>
              </p:nvSpPr>
              <p:spPr>
                <a:xfrm>
                  <a:off x="1234232" y="3547616"/>
                  <a:ext cx="648072" cy="21602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85" name="Imagem 8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1455" y="3592066"/>
                  <a:ext cx="432746" cy="1146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upo 8"/>
            <p:cNvGrpSpPr/>
            <p:nvPr/>
          </p:nvGrpSpPr>
          <p:grpSpPr>
            <a:xfrm>
              <a:off x="539552" y="4084619"/>
              <a:ext cx="2456275" cy="1034473"/>
              <a:chOff x="539552" y="3510533"/>
              <a:chExt cx="2456275" cy="1034473"/>
            </a:xfrm>
          </p:grpSpPr>
          <p:grpSp>
            <p:nvGrpSpPr>
              <p:cNvPr id="33" name="Grupo 32"/>
              <p:cNvGrpSpPr/>
              <p:nvPr/>
            </p:nvGrpSpPr>
            <p:grpSpPr>
              <a:xfrm>
                <a:off x="539552" y="3510533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60" name="Retângulo 59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1" name="Retângulo 60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RODOVIÁRIAS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2" name="Retângulo 61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3" name="Retângulo 62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35" name="Imagem 3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" t="12938" r="7457" b="21847"/>
              <a:stretch/>
            </p:blipFill>
            <p:spPr>
              <a:xfrm>
                <a:off x="1134666" y="3790875"/>
                <a:ext cx="1257842" cy="720478"/>
              </a:xfrm>
              <a:prstGeom prst="rect">
                <a:avLst/>
              </a:prstGeom>
            </p:spPr>
          </p:pic>
        </p:grpSp>
        <p:grpSp>
          <p:nvGrpSpPr>
            <p:cNvPr id="10" name="Grupo 9"/>
            <p:cNvGrpSpPr/>
            <p:nvPr/>
          </p:nvGrpSpPr>
          <p:grpSpPr>
            <a:xfrm>
              <a:off x="539552" y="5202839"/>
              <a:ext cx="2456275" cy="1034473"/>
              <a:chOff x="539552" y="4537695"/>
              <a:chExt cx="2456275" cy="1034473"/>
            </a:xfrm>
          </p:grpSpPr>
          <p:grpSp>
            <p:nvGrpSpPr>
              <p:cNvPr id="39" name="Grupo 38"/>
              <p:cNvGrpSpPr/>
              <p:nvPr/>
            </p:nvGrpSpPr>
            <p:grpSpPr>
              <a:xfrm>
                <a:off x="539552" y="4537695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42" name="Retângulo 41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43" name="Retângulo 42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ORLA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44" name="Retângulo 43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45" name="Retângulo 44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5141" y="4816202"/>
                <a:ext cx="1274763" cy="7318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600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farm3.static.flickr.com/2774/4022186172_fe84c0d673_b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830441"/>
            <a:chOff x="361701" y="936278"/>
            <a:chExt cx="8386763" cy="830441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Ônibus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64370" y="1772816"/>
            <a:ext cx="8202612" cy="4618037"/>
            <a:chOff x="464370" y="1772816"/>
            <a:chExt cx="8202612" cy="4618037"/>
          </a:xfrm>
        </p:grpSpPr>
        <p:grpSp>
          <p:nvGrpSpPr>
            <p:cNvPr id="5" name="Grupo 15"/>
            <p:cNvGrpSpPr>
              <a:grpSpLocks/>
            </p:cNvGrpSpPr>
            <p:nvPr/>
          </p:nvGrpSpPr>
          <p:grpSpPr bwMode="auto">
            <a:xfrm>
              <a:off x="7319195" y="1772816"/>
              <a:ext cx="1347787" cy="725487"/>
              <a:chOff x="3813363" y="2710657"/>
              <a:chExt cx="1346910" cy="724726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51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113"/>
            <p:cNvGrpSpPr>
              <a:grpSpLocks/>
            </p:cNvGrpSpPr>
            <p:nvPr/>
          </p:nvGrpSpPr>
          <p:grpSpPr bwMode="auto">
            <a:xfrm>
              <a:off x="464370" y="1772821"/>
              <a:ext cx="6792912" cy="719138"/>
              <a:chOff x="5254624" y="2709866"/>
              <a:chExt cx="6792912" cy="719140"/>
            </a:xfrm>
          </p:grpSpPr>
          <p:grpSp>
            <p:nvGrpSpPr>
              <p:cNvPr id="46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48" name="Retângulo 47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49" name="Retângulo 80"/>
                <p:cNvSpPr>
                  <a:spLocks noChangeArrowheads="1"/>
                </p:cNvSpPr>
                <p:nvPr/>
              </p:nvSpPr>
              <p:spPr bwMode="auto">
                <a:xfrm>
                  <a:off x="5622412" y="2754594"/>
                  <a:ext cx="6286086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Maior plataforma de mídia em </a:t>
                  </a:r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ônibus, </a:t>
                  </a:r>
                </a:p>
                <a:p>
                  <a:pPr algn="ctr"/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o principal meio de transporte no país.</a:t>
                  </a:r>
                  <a:endPara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7" name="Retângulo 46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545258" y="2621039"/>
              <a:ext cx="5470672" cy="587186"/>
              <a:chOff x="545258" y="2621039"/>
              <a:chExt cx="5470672" cy="587186"/>
            </a:xfrm>
          </p:grpSpPr>
          <p:sp>
            <p:nvSpPr>
              <p:cNvPr id="27" name="Retângulo 26"/>
              <p:cNvSpPr/>
              <p:nvPr/>
            </p:nvSpPr>
            <p:spPr bwMode="auto">
              <a:xfrm>
                <a:off x="545258" y="2621039"/>
                <a:ext cx="5470672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28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3" y="2737495"/>
                <a:ext cx="5321686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RIO DE JANEIRO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0" name="Grupo 69"/>
            <p:cNvGrpSpPr/>
            <p:nvPr/>
          </p:nvGrpSpPr>
          <p:grpSpPr>
            <a:xfrm>
              <a:off x="545258" y="3387003"/>
              <a:ext cx="3280374" cy="1995418"/>
              <a:chOff x="765102" y="3592065"/>
              <a:chExt cx="3280374" cy="1995418"/>
            </a:xfrm>
          </p:grpSpPr>
          <p:sp>
            <p:nvSpPr>
              <p:cNvPr id="71" name="Retângulo 70"/>
              <p:cNvSpPr/>
              <p:nvPr/>
            </p:nvSpPr>
            <p:spPr bwMode="auto">
              <a:xfrm>
                <a:off x="765102" y="3592065"/>
                <a:ext cx="3280373" cy="199541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 bwMode="auto">
              <a:xfrm>
                <a:off x="765102" y="3710486"/>
                <a:ext cx="46361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Retângulo 85"/>
              <p:cNvSpPr>
                <a:spLocks noChangeArrowheads="1"/>
              </p:cNvSpPr>
              <p:nvPr/>
            </p:nvSpPr>
            <p:spPr bwMode="auto">
              <a:xfrm>
                <a:off x="885752" y="3625407"/>
                <a:ext cx="3159724" cy="1962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Mais de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800 ônibus convencionais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com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1.600 telas;</a:t>
                </a:r>
              </a:p>
              <a:p>
                <a:pPr>
                  <a:lnSpc>
                    <a:spcPct val="150000"/>
                  </a:lnSpc>
                </a:pPr>
                <a:endParaRPr lang="pt-B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6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Busdoor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pt-BR" sz="16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Maxbus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pt-BR" sz="16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Backbus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Envelopamento e </a:t>
                </a:r>
                <a:r>
                  <a:rPr lang="pt-BR" sz="16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Sancas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em 2.700 ônibus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  <a:endParaRPr lang="pt-B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4" name="Grupo 73"/>
            <p:cNvGrpSpPr/>
            <p:nvPr/>
          </p:nvGrpSpPr>
          <p:grpSpPr>
            <a:xfrm>
              <a:off x="535732" y="5422278"/>
              <a:ext cx="3280374" cy="959050"/>
              <a:chOff x="755576" y="5589240"/>
              <a:chExt cx="3280374" cy="959050"/>
            </a:xfrm>
          </p:grpSpPr>
          <p:sp>
            <p:nvSpPr>
              <p:cNvPr id="75" name="Retângulo 74"/>
              <p:cNvSpPr/>
              <p:nvPr/>
            </p:nvSpPr>
            <p:spPr bwMode="auto">
              <a:xfrm>
                <a:off x="755576" y="5589240"/>
                <a:ext cx="3280373" cy="9590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 bwMode="auto">
              <a:xfrm>
                <a:off x="755576" y="5707660"/>
                <a:ext cx="46361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etângulo 85"/>
              <p:cNvSpPr>
                <a:spLocks noChangeArrowheads="1"/>
              </p:cNvSpPr>
              <p:nvPr/>
            </p:nvSpPr>
            <p:spPr bwMode="auto">
              <a:xfrm>
                <a:off x="876226" y="5681336"/>
                <a:ext cx="315972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2,3 milhões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de pessoas por dia</a:t>
                </a:r>
              </a:p>
            </p:txBody>
          </p:sp>
        </p:grpSp>
        <p:grpSp>
          <p:nvGrpSpPr>
            <p:cNvPr id="40" name="Grupo 39"/>
            <p:cNvGrpSpPr/>
            <p:nvPr/>
          </p:nvGrpSpPr>
          <p:grpSpPr>
            <a:xfrm>
              <a:off x="6167181" y="2655664"/>
              <a:ext cx="2423923" cy="3725664"/>
              <a:chOff x="6387025" y="2708920"/>
              <a:chExt cx="2423923" cy="3725664"/>
            </a:xfrm>
          </p:grpSpPr>
          <p:sp>
            <p:nvSpPr>
              <p:cNvPr id="41" name="Retângulo 40"/>
              <p:cNvSpPr/>
              <p:nvPr/>
            </p:nvSpPr>
            <p:spPr bwMode="auto">
              <a:xfrm>
                <a:off x="6389918" y="2708920"/>
                <a:ext cx="2421030" cy="37256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Retângulo 41"/>
              <p:cNvSpPr/>
              <p:nvPr/>
            </p:nvSpPr>
            <p:spPr bwMode="auto">
              <a:xfrm>
                <a:off x="6387025" y="2820521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43" name="Imagem 4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25741" y="2780928"/>
                <a:ext cx="2183727" cy="262755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4" name="Imagem 4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97749" y="5458768"/>
                <a:ext cx="2050132" cy="9225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5" name="Retângulo 44"/>
              <p:cNvSpPr/>
              <p:nvPr/>
            </p:nvSpPr>
            <p:spPr bwMode="auto">
              <a:xfrm>
                <a:off x="6391250" y="5524755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52" name="Grupo 51"/>
            <p:cNvGrpSpPr/>
            <p:nvPr/>
          </p:nvGrpSpPr>
          <p:grpSpPr>
            <a:xfrm>
              <a:off x="4058419" y="3393356"/>
              <a:ext cx="1944216" cy="2997497"/>
              <a:chOff x="4403601" y="3429000"/>
              <a:chExt cx="1944216" cy="2997497"/>
            </a:xfrm>
          </p:grpSpPr>
          <p:sp>
            <p:nvSpPr>
              <p:cNvPr id="78" name="Retângulo 77"/>
              <p:cNvSpPr/>
              <p:nvPr/>
            </p:nvSpPr>
            <p:spPr bwMode="auto">
              <a:xfrm>
                <a:off x="4403601" y="3429000"/>
                <a:ext cx="1944216" cy="299749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etângulo 78"/>
              <p:cNvSpPr/>
              <p:nvPr/>
            </p:nvSpPr>
            <p:spPr bwMode="auto">
              <a:xfrm>
                <a:off x="4410840" y="3595982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0" name="Imagem 7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40735" y="3573016"/>
                <a:ext cx="1749918" cy="276178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1361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753497"/>
            <a:chOff x="361701" y="936278"/>
            <a:chExt cx="8386763" cy="753497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72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Linhas BRT</a:t>
              </a:r>
            </a:p>
            <a:p>
              <a:r>
                <a:rPr lang="pt-BR" b="1" dirty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</a:t>
              </a:r>
              <a:r>
                <a:rPr lang="pt-BR" b="1" dirty="0" smtClean="0">
                  <a:solidFill>
                    <a:schemeClr val="bg1"/>
                  </a:solidFill>
                  <a:latin typeface="Verdana" pitchFamily="34" charset="0"/>
                </a:rPr>
                <a:t>público</a:t>
              </a:r>
              <a:endParaRPr lang="pt-BR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64370" y="1772816"/>
            <a:ext cx="8202612" cy="4659564"/>
            <a:chOff x="464370" y="1772816"/>
            <a:chExt cx="8202612" cy="4659564"/>
          </a:xfrm>
        </p:grpSpPr>
        <p:grpSp>
          <p:nvGrpSpPr>
            <p:cNvPr id="5" name="Grupo 15"/>
            <p:cNvGrpSpPr>
              <a:grpSpLocks/>
            </p:cNvGrpSpPr>
            <p:nvPr/>
          </p:nvGrpSpPr>
          <p:grpSpPr bwMode="auto">
            <a:xfrm>
              <a:off x="7319195" y="1772816"/>
              <a:ext cx="1347787" cy="725487"/>
              <a:chOff x="3813363" y="2710657"/>
              <a:chExt cx="1346910" cy="724726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51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113"/>
            <p:cNvGrpSpPr>
              <a:grpSpLocks/>
            </p:cNvGrpSpPr>
            <p:nvPr/>
          </p:nvGrpSpPr>
          <p:grpSpPr bwMode="auto">
            <a:xfrm>
              <a:off x="464370" y="1772817"/>
              <a:ext cx="6792912" cy="719137"/>
              <a:chOff x="5254624" y="2709866"/>
              <a:chExt cx="6792912" cy="719140"/>
            </a:xfrm>
          </p:grpSpPr>
          <p:grpSp>
            <p:nvGrpSpPr>
              <p:cNvPr id="46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48" name="Retângulo 47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49" name="Retângulo 80"/>
                <p:cNvSpPr>
                  <a:spLocks noChangeArrowheads="1"/>
                </p:cNvSpPr>
                <p:nvPr/>
              </p:nvSpPr>
              <p:spPr bwMode="auto">
                <a:xfrm>
                  <a:off x="5269921" y="2795117"/>
                  <a:ext cx="6778303" cy="5534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5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Urbanização e facilidade de transporte para os moradores das áreas do entorno dos corredores, com redução dos tempos de deslocamento</a:t>
                  </a:r>
                </a:p>
              </p:txBody>
            </p:sp>
          </p:grpSp>
          <p:sp>
            <p:nvSpPr>
              <p:cNvPr id="47" name="Retângulo 46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7" name="Grupo 36"/>
            <p:cNvGrpSpPr/>
            <p:nvPr/>
          </p:nvGrpSpPr>
          <p:grpSpPr>
            <a:xfrm>
              <a:off x="538559" y="2774826"/>
              <a:ext cx="4749701" cy="2521049"/>
              <a:chOff x="758403" y="2924175"/>
              <a:chExt cx="4749701" cy="2521049"/>
            </a:xfrm>
          </p:grpSpPr>
          <p:sp>
            <p:nvSpPr>
              <p:cNvPr id="38" name="Retângulo 37"/>
              <p:cNvSpPr/>
              <p:nvPr/>
            </p:nvSpPr>
            <p:spPr bwMode="auto">
              <a:xfrm>
                <a:off x="760688" y="2924175"/>
                <a:ext cx="4747416" cy="2521049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Retângulo 38"/>
              <p:cNvSpPr/>
              <p:nvPr/>
            </p:nvSpPr>
            <p:spPr bwMode="auto">
              <a:xfrm>
                <a:off x="758403" y="3090572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53" name="Imagem 5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43329" y="2981331"/>
                <a:ext cx="4602038" cy="240663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54" name="Grupo 53"/>
            <p:cNvGrpSpPr/>
            <p:nvPr/>
          </p:nvGrpSpPr>
          <p:grpSpPr>
            <a:xfrm>
              <a:off x="5513810" y="2775595"/>
              <a:ext cx="3086818" cy="2525600"/>
              <a:chOff x="5733654" y="2924944"/>
              <a:chExt cx="3086818" cy="2525600"/>
            </a:xfrm>
          </p:grpSpPr>
          <p:sp>
            <p:nvSpPr>
              <p:cNvPr id="55" name="Retângulo 54"/>
              <p:cNvSpPr/>
              <p:nvPr/>
            </p:nvSpPr>
            <p:spPr bwMode="auto">
              <a:xfrm>
                <a:off x="5733654" y="2924944"/>
                <a:ext cx="3086818" cy="252028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Retângulo 55"/>
              <p:cNvSpPr/>
              <p:nvPr/>
            </p:nvSpPr>
            <p:spPr bwMode="auto">
              <a:xfrm>
                <a:off x="5733654" y="3043365"/>
                <a:ext cx="48519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tângulo 60"/>
              <p:cNvSpPr>
                <a:spLocks noChangeArrowheads="1"/>
              </p:cNvSpPr>
              <p:nvPr/>
            </p:nvSpPr>
            <p:spPr bwMode="auto">
              <a:xfrm>
                <a:off x="5854304" y="2934471"/>
                <a:ext cx="2966168" cy="2516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Transporte </a:t>
                </a: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coletivo rápido em um corredor de alto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desempenho.</a:t>
                </a:r>
                <a:endPara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pt-BR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Inserção </a:t>
                </a: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 regiões atingidas com </a:t>
                </a:r>
                <a:r>
                  <a:rPr lang="pt-BR" sz="13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pólos</a:t>
                </a: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de crescimento residencial e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econômico.</a:t>
                </a:r>
              </a:p>
              <a:p>
                <a:pPr>
                  <a:lnSpc>
                    <a:spcPct val="150000"/>
                  </a:lnSpc>
                </a:pPr>
                <a:endParaRPr lang="pt-B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Integração com outros modos de transporte (Supervia e Metrô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).</a:t>
                </a:r>
                <a:endPara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2" name="Grupo 61"/>
            <p:cNvGrpSpPr/>
            <p:nvPr/>
          </p:nvGrpSpPr>
          <p:grpSpPr>
            <a:xfrm>
              <a:off x="538559" y="5439801"/>
              <a:ext cx="8062068" cy="992579"/>
              <a:chOff x="758403" y="5589150"/>
              <a:chExt cx="8062068" cy="992579"/>
            </a:xfrm>
          </p:grpSpPr>
          <p:sp>
            <p:nvSpPr>
              <p:cNvPr id="63" name="Retângulo 62"/>
              <p:cNvSpPr/>
              <p:nvPr/>
            </p:nvSpPr>
            <p:spPr bwMode="auto">
              <a:xfrm>
                <a:off x="758403" y="5678996"/>
                <a:ext cx="48519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Retângulo 63"/>
              <p:cNvSpPr>
                <a:spLocks noChangeArrowheads="1"/>
              </p:cNvSpPr>
              <p:nvPr/>
            </p:nvSpPr>
            <p:spPr bwMode="auto">
              <a:xfrm>
                <a:off x="899592" y="5589150"/>
                <a:ext cx="7920879" cy="992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Sistema Tronco – Alimentado com segregação do tráfego geral, com redução do tempo de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viagem.</a:t>
                </a:r>
                <a:endPara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Pagamento de tarifa e validação do bilhete nas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estações.</a:t>
                </a:r>
                <a:endPara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Estações no canteiro central com plataforma para embarque em nível e acessibilidade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universal.</a:t>
                </a:r>
                <a:endPara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5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das Linhas BRT</a:t>
              </a: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pic>
        <p:nvPicPr>
          <p:cNvPr id="26" name="Picture 6" descr="map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2" y="1701279"/>
            <a:ext cx="8732812" cy="4658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Forma livre 26"/>
          <p:cNvSpPr/>
          <p:nvPr/>
        </p:nvSpPr>
        <p:spPr>
          <a:xfrm>
            <a:off x="488256" y="3658830"/>
            <a:ext cx="1700212" cy="604837"/>
          </a:xfrm>
          <a:custGeom>
            <a:avLst/>
            <a:gdLst>
              <a:gd name="connsiteX0" fmla="*/ 0 w 1700212"/>
              <a:gd name="connsiteY0" fmla="*/ 604837 h 604837"/>
              <a:gd name="connsiteX1" fmla="*/ 23812 w 1700212"/>
              <a:gd name="connsiteY1" fmla="*/ 600075 h 604837"/>
              <a:gd name="connsiteX2" fmla="*/ 52387 w 1700212"/>
              <a:gd name="connsiteY2" fmla="*/ 581025 h 604837"/>
              <a:gd name="connsiteX3" fmla="*/ 66675 w 1700212"/>
              <a:gd name="connsiteY3" fmla="*/ 571500 h 604837"/>
              <a:gd name="connsiteX4" fmla="*/ 80962 w 1700212"/>
              <a:gd name="connsiteY4" fmla="*/ 566737 h 604837"/>
              <a:gd name="connsiteX5" fmla="*/ 109537 w 1700212"/>
              <a:gd name="connsiteY5" fmla="*/ 547687 h 604837"/>
              <a:gd name="connsiteX6" fmla="*/ 147637 w 1700212"/>
              <a:gd name="connsiteY6" fmla="*/ 514350 h 604837"/>
              <a:gd name="connsiteX7" fmla="*/ 161925 w 1700212"/>
              <a:gd name="connsiteY7" fmla="*/ 504825 h 604837"/>
              <a:gd name="connsiteX8" fmla="*/ 185737 w 1700212"/>
              <a:gd name="connsiteY8" fmla="*/ 485775 h 604837"/>
              <a:gd name="connsiteX9" fmla="*/ 209550 w 1700212"/>
              <a:gd name="connsiteY9" fmla="*/ 466725 h 604837"/>
              <a:gd name="connsiteX10" fmla="*/ 233362 w 1700212"/>
              <a:gd name="connsiteY10" fmla="*/ 442912 h 604837"/>
              <a:gd name="connsiteX11" fmla="*/ 257175 w 1700212"/>
              <a:gd name="connsiteY11" fmla="*/ 423862 h 604837"/>
              <a:gd name="connsiteX12" fmla="*/ 285750 w 1700212"/>
              <a:gd name="connsiteY12" fmla="*/ 400050 h 604837"/>
              <a:gd name="connsiteX13" fmla="*/ 300037 w 1700212"/>
              <a:gd name="connsiteY13" fmla="*/ 395287 h 604837"/>
              <a:gd name="connsiteX14" fmla="*/ 328612 w 1700212"/>
              <a:gd name="connsiteY14" fmla="*/ 376237 h 604837"/>
              <a:gd name="connsiteX15" fmla="*/ 342900 w 1700212"/>
              <a:gd name="connsiteY15" fmla="*/ 366712 h 604837"/>
              <a:gd name="connsiteX16" fmla="*/ 366712 w 1700212"/>
              <a:gd name="connsiteY16" fmla="*/ 347662 h 604837"/>
              <a:gd name="connsiteX17" fmla="*/ 376237 w 1700212"/>
              <a:gd name="connsiteY17" fmla="*/ 333375 h 604837"/>
              <a:gd name="connsiteX18" fmla="*/ 390525 w 1700212"/>
              <a:gd name="connsiteY18" fmla="*/ 328612 h 604837"/>
              <a:gd name="connsiteX19" fmla="*/ 419100 w 1700212"/>
              <a:gd name="connsiteY19" fmla="*/ 309562 h 604837"/>
              <a:gd name="connsiteX20" fmla="*/ 433387 w 1700212"/>
              <a:gd name="connsiteY20" fmla="*/ 300037 h 604837"/>
              <a:gd name="connsiteX21" fmla="*/ 476250 w 1700212"/>
              <a:gd name="connsiteY21" fmla="*/ 285750 h 604837"/>
              <a:gd name="connsiteX22" fmla="*/ 504825 w 1700212"/>
              <a:gd name="connsiteY22" fmla="*/ 271462 h 604837"/>
              <a:gd name="connsiteX23" fmla="*/ 547687 w 1700212"/>
              <a:gd name="connsiteY23" fmla="*/ 257175 h 604837"/>
              <a:gd name="connsiteX24" fmla="*/ 576262 w 1700212"/>
              <a:gd name="connsiteY24" fmla="*/ 247650 h 604837"/>
              <a:gd name="connsiteX25" fmla="*/ 652462 w 1700212"/>
              <a:gd name="connsiteY25" fmla="*/ 242887 h 604837"/>
              <a:gd name="connsiteX26" fmla="*/ 700087 w 1700212"/>
              <a:gd name="connsiteY26" fmla="*/ 238125 h 604837"/>
              <a:gd name="connsiteX27" fmla="*/ 819150 w 1700212"/>
              <a:gd name="connsiteY27" fmla="*/ 233362 h 604837"/>
              <a:gd name="connsiteX28" fmla="*/ 1000125 w 1700212"/>
              <a:gd name="connsiteY28" fmla="*/ 228600 h 604837"/>
              <a:gd name="connsiteX29" fmla="*/ 1019175 w 1700212"/>
              <a:gd name="connsiteY29" fmla="*/ 223837 h 604837"/>
              <a:gd name="connsiteX30" fmla="*/ 1062037 w 1700212"/>
              <a:gd name="connsiteY30" fmla="*/ 214312 h 604837"/>
              <a:gd name="connsiteX31" fmla="*/ 1109662 w 1700212"/>
              <a:gd name="connsiteY31" fmla="*/ 200025 h 604837"/>
              <a:gd name="connsiteX32" fmla="*/ 1133475 w 1700212"/>
              <a:gd name="connsiteY32" fmla="*/ 195262 h 604837"/>
              <a:gd name="connsiteX33" fmla="*/ 1171575 w 1700212"/>
              <a:gd name="connsiteY33" fmla="*/ 185737 h 604837"/>
              <a:gd name="connsiteX34" fmla="*/ 1219200 w 1700212"/>
              <a:gd name="connsiteY34" fmla="*/ 176212 h 604837"/>
              <a:gd name="connsiteX35" fmla="*/ 1247775 w 1700212"/>
              <a:gd name="connsiteY35" fmla="*/ 166687 h 604837"/>
              <a:gd name="connsiteX36" fmla="*/ 1276350 w 1700212"/>
              <a:gd name="connsiteY36" fmla="*/ 157162 h 604837"/>
              <a:gd name="connsiteX37" fmla="*/ 1290637 w 1700212"/>
              <a:gd name="connsiteY37" fmla="*/ 152400 h 604837"/>
              <a:gd name="connsiteX38" fmla="*/ 1309687 w 1700212"/>
              <a:gd name="connsiteY38" fmla="*/ 147637 h 604837"/>
              <a:gd name="connsiteX39" fmla="*/ 1338262 w 1700212"/>
              <a:gd name="connsiteY39" fmla="*/ 138112 h 604837"/>
              <a:gd name="connsiteX40" fmla="*/ 1366837 w 1700212"/>
              <a:gd name="connsiteY40" fmla="*/ 128587 h 604837"/>
              <a:gd name="connsiteX41" fmla="*/ 1395412 w 1700212"/>
              <a:gd name="connsiteY41" fmla="*/ 119062 h 604837"/>
              <a:gd name="connsiteX42" fmla="*/ 1409700 w 1700212"/>
              <a:gd name="connsiteY42" fmla="*/ 109537 h 604837"/>
              <a:gd name="connsiteX43" fmla="*/ 1438275 w 1700212"/>
              <a:gd name="connsiteY43" fmla="*/ 100012 h 604837"/>
              <a:gd name="connsiteX44" fmla="*/ 1452562 w 1700212"/>
              <a:gd name="connsiteY44" fmla="*/ 90487 h 604837"/>
              <a:gd name="connsiteX45" fmla="*/ 1647825 w 1700212"/>
              <a:gd name="connsiteY45" fmla="*/ 85725 h 604837"/>
              <a:gd name="connsiteX46" fmla="*/ 1676400 w 1700212"/>
              <a:gd name="connsiteY46" fmla="*/ 42862 h 604837"/>
              <a:gd name="connsiteX47" fmla="*/ 1685925 w 1700212"/>
              <a:gd name="connsiteY47" fmla="*/ 28575 h 604837"/>
              <a:gd name="connsiteX48" fmla="*/ 1690687 w 1700212"/>
              <a:gd name="connsiteY48" fmla="*/ 14287 h 604837"/>
              <a:gd name="connsiteX49" fmla="*/ 1700212 w 1700212"/>
              <a:gd name="connsiteY49" fmla="*/ 0 h 60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00212" h="604837">
                <a:moveTo>
                  <a:pt x="0" y="604837"/>
                </a:moveTo>
                <a:cubicBezTo>
                  <a:pt x="7937" y="603250"/>
                  <a:pt x="16443" y="603424"/>
                  <a:pt x="23812" y="600075"/>
                </a:cubicBezTo>
                <a:cubicBezTo>
                  <a:pt x="34234" y="595338"/>
                  <a:pt x="42862" y="587375"/>
                  <a:pt x="52387" y="581025"/>
                </a:cubicBezTo>
                <a:cubicBezTo>
                  <a:pt x="57150" y="577850"/>
                  <a:pt x="61245" y="573310"/>
                  <a:pt x="66675" y="571500"/>
                </a:cubicBezTo>
                <a:cubicBezTo>
                  <a:pt x="71437" y="569912"/>
                  <a:pt x="76574" y="569175"/>
                  <a:pt x="80962" y="566737"/>
                </a:cubicBezTo>
                <a:cubicBezTo>
                  <a:pt x="90969" y="561177"/>
                  <a:pt x="109537" y="547687"/>
                  <a:pt x="109537" y="547687"/>
                </a:cubicBezTo>
                <a:cubicBezTo>
                  <a:pt x="125412" y="523875"/>
                  <a:pt x="114300" y="536574"/>
                  <a:pt x="147637" y="514350"/>
                </a:cubicBezTo>
                <a:lnTo>
                  <a:pt x="161925" y="504825"/>
                </a:lnTo>
                <a:cubicBezTo>
                  <a:pt x="189223" y="463876"/>
                  <a:pt x="152874" y="512066"/>
                  <a:pt x="185737" y="485775"/>
                </a:cubicBezTo>
                <a:cubicBezTo>
                  <a:pt x="216510" y="461156"/>
                  <a:pt x="173639" y="478694"/>
                  <a:pt x="209550" y="466725"/>
                </a:cubicBezTo>
                <a:cubicBezTo>
                  <a:pt x="234948" y="428627"/>
                  <a:pt x="201615" y="474659"/>
                  <a:pt x="233362" y="442912"/>
                </a:cubicBezTo>
                <a:cubicBezTo>
                  <a:pt x="254904" y="421370"/>
                  <a:pt x="229360" y="433134"/>
                  <a:pt x="257175" y="423862"/>
                </a:cubicBezTo>
                <a:cubicBezTo>
                  <a:pt x="267709" y="413328"/>
                  <a:pt x="272487" y="406682"/>
                  <a:pt x="285750" y="400050"/>
                </a:cubicBezTo>
                <a:cubicBezTo>
                  <a:pt x="290240" y="397805"/>
                  <a:pt x="295649" y="397725"/>
                  <a:pt x="300037" y="395287"/>
                </a:cubicBezTo>
                <a:cubicBezTo>
                  <a:pt x="310044" y="389727"/>
                  <a:pt x="319087" y="382587"/>
                  <a:pt x="328612" y="376237"/>
                </a:cubicBezTo>
                <a:lnTo>
                  <a:pt x="342900" y="366712"/>
                </a:lnTo>
                <a:cubicBezTo>
                  <a:pt x="370197" y="325768"/>
                  <a:pt x="333850" y="373952"/>
                  <a:pt x="366712" y="347662"/>
                </a:cubicBezTo>
                <a:cubicBezTo>
                  <a:pt x="371181" y="344086"/>
                  <a:pt x="371768" y="336951"/>
                  <a:pt x="376237" y="333375"/>
                </a:cubicBezTo>
                <a:cubicBezTo>
                  <a:pt x="380157" y="330239"/>
                  <a:pt x="386136" y="331050"/>
                  <a:pt x="390525" y="328612"/>
                </a:cubicBezTo>
                <a:cubicBezTo>
                  <a:pt x="400532" y="323053"/>
                  <a:pt x="409575" y="315912"/>
                  <a:pt x="419100" y="309562"/>
                </a:cubicBezTo>
                <a:cubicBezTo>
                  <a:pt x="423862" y="306387"/>
                  <a:pt x="427957" y="301847"/>
                  <a:pt x="433387" y="300037"/>
                </a:cubicBezTo>
                <a:lnTo>
                  <a:pt x="476250" y="285750"/>
                </a:lnTo>
                <a:cubicBezTo>
                  <a:pt x="528346" y="268385"/>
                  <a:pt x="449441" y="296077"/>
                  <a:pt x="504825" y="271462"/>
                </a:cubicBezTo>
                <a:cubicBezTo>
                  <a:pt x="504835" y="271458"/>
                  <a:pt x="540538" y="259558"/>
                  <a:pt x="547687" y="257175"/>
                </a:cubicBezTo>
                <a:cubicBezTo>
                  <a:pt x="547689" y="257174"/>
                  <a:pt x="576259" y="247650"/>
                  <a:pt x="576262" y="247650"/>
                </a:cubicBezTo>
                <a:lnTo>
                  <a:pt x="652462" y="242887"/>
                </a:lnTo>
                <a:cubicBezTo>
                  <a:pt x="668369" y="241663"/>
                  <a:pt x="684159" y="239035"/>
                  <a:pt x="700087" y="238125"/>
                </a:cubicBezTo>
                <a:cubicBezTo>
                  <a:pt x="739742" y="235859"/>
                  <a:pt x="779451" y="234622"/>
                  <a:pt x="819150" y="233362"/>
                </a:cubicBezTo>
                <a:lnTo>
                  <a:pt x="1000125" y="228600"/>
                </a:lnTo>
                <a:cubicBezTo>
                  <a:pt x="1006475" y="227012"/>
                  <a:pt x="1012785" y="225257"/>
                  <a:pt x="1019175" y="223837"/>
                </a:cubicBezTo>
                <a:cubicBezTo>
                  <a:pt x="1036671" y="219949"/>
                  <a:pt x="1045432" y="219294"/>
                  <a:pt x="1062037" y="214312"/>
                </a:cubicBezTo>
                <a:cubicBezTo>
                  <a:pt x="1095966" y="204133"/>
                  <a:pt x="1081429" y="206299"/>
                  <a:pt x="1109662" y="200025"/>
                </a:cubicBezTo>
                <a:cubicBezTo>
                  <a:pt x="1117564" y="198269"/>
                  <a:pt x="1125587" y="197082"/>
                  <a:pt x="1133475" y="195262"/>
                </a:cubicBezTo>
                <a:cubicBezTo>
                  <a:pt x="1146231" y="192318"/>
                  <a:pt x="1158662" y="187889"/>
                  <a:pt x="1171575" y="185737"/>
                </a:cubicBezTo>
                <a:cubicBezTo>
                  <a:pt x="1190893" y="182518"/>
                  <a:pt x="1201433" y="181542"/>
                  <a:pt x="1219200" y="176212"/>
                </a:cubicBezTo>
                <a:cubicBezTo>
                  <a:pt x="1228817" y="173327"/>
                  <a:pt x="1238250" y="169862"/>
                  <a:pt x="1247775" y="166687"/>
                </a:cubicBezTo>
                <a:lnTo>
                  <a:pt x="1276350" y="157162"/>
                </a:lnTo>
                <a:cubicBezTo>
                  <a:pt x="1281112" y="155575"/>
                  <a:pt x="1285767" y="153618"/>
                  <a:pt x="1290637" y="152400"/>
                </a:cubicBezTo>
                <a:cubicBezTo>
                  <a:pt x="1296987" y="150812"/>
                  <a:pt x="1303418" y="149518"/>
                  <a:pt x="1309687" y="147637"/>
                </a:cubicBezTo>
                <a:cubicBezTo>
                  <a:pt x="1319304" y="144752"/>
                  <a:pt x="1328737" y="141287"/>
                  <a:pt x="1338262" y="138112"/>
                </a:cubicBezTo>
                <a:lnTo>
                  <a:pt x="1366837" y="128587"/>
                </a:lnTo>
                <a:cubicBezTo>
                  <a:pt x="1366842" y="128585"/>
                  <a:pt x="1395407" y="119066"/>
                  <a:pt x="1395412" y="119062"/>
                </a:cubicBezTo>
                <a:cubicBezTo>
                  <a:pt x="1400175" y="115887"/>
                  <a:pt x="1404469" y="111862"/>
                  <a:pt x="1409700" y="109537"/>
                </a:cubicBezTo>
                <a:cubicBezTo>
                  <a:pt x="1418875" y="105459"/>
                  <a:pt x="1429921" y="105581"/>
                  <a:pt x="1438275" y="100012"/>
                </a:cubicBezTo>
                <a:cubicBezTo>
                  <a:pt x="1443037" y="96837"/>
                  <a:pt x="1446852" y="90876"/>
                  <a:pt x="1452562" y="90487"/>
                </a:cubicBezTo>
                <a:cubicBezTo>
                  <a:pt x="1517518" y="86058"/>
                  <a:pt x="1582737" y="87312"/>
                  <a:pt x="1647825" y="85725"/>
                </a:cubicBezTo>
                <a:lnTo>
                  <a:pt x="1676400" y="42862"/>
                </a:lnTo>
                <a:lnTo>
                  <a:pt x="1685925" y="28575"/>
                </a:lnTo>
                <a:cubicBezTo>
                  <a:pt x="1687512" y="23812"/>
                  <a:pt x="1688442" y="18777"/>
                  <a:pt x="1690687" y="14287"/>
                </a:cubicBezTo>
                <a:cubicBezTo>
                  <a:pt x="1693247" y="9168"/>
                  <a:pt x="1700212" y="0"/>
                  <a:pt x="1700212" y="0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 27"/>
          <p:cNvSpPr/>
          <p:nvPr/>
        </p:nvSpPr>
        <p:spPr>
          <a:xfrm>
            <a:off x="265531" y="3920891"/>
            <a:ext cx="5896099" cy="1923802"/>
          </a:xfrm>
          <a:custGeom>
            <a:avLst/>
            <a:gdLst>
              <a:gd name="connsiteX0" fmla="*/ 0 w 5896099"/>
              <a:gd name="connsiteY0" fmla="*/ 0 h 1923802"/>
              <a:gd name="connsiteX1" fmla="*/ 17813 w 5896099"/>
              <a:gd name="connsiteY1" fmla="*/ 29688 h 1923802"/>
              <a:gd name="connsiteX2" fmla="*/ 35626 w 5896099"/>
              <a:gd name="connsiteY2" fmla="*/ 83127 h 1923802"/>
              <a:gd name="connsiteX3" fmla="*/ 41564 w 5896099"/>
              <a:gd name="connsiteY3" fmla="*/ 100940 h 1923802"/>
              <a:gd name="connsiteX4" fmla="*/ 65315 w 5896099"/>
              <a:gd name="connsiteY4" fmla="*/ 130628 h 1923802"/>
              <a:gd name="connsiteX5" fmla="*/ 83128 w 5896099"/>
              <a:gd name="connsiteY5" fmla="*/ 160317 h 1923802"/>
              <a:gd name="connsiteX6" fmla="*/ 89065 w 5896099"/>
              <a:gd name="connsiteY6" fmla="*/ 178130 h 1923802"/>
              <a:gd name="connsiteX7" fmla="*/ 100941 w 5896099"/>
              <a:gd name="connsiteY7" fmla="*/ 190005 h 1923802"/>
              <a:gd name="connsiteX8" fmla="*/ 124691 w 5896099"/>
              <a:gd name="connsiteY8" fmla="*/ 225631 h 1923802"/>
              <a:gd name="connsiteX9" fmla="*/ 148442 w 5896099"/>
              <a:gd name="connsiteY9" fmla="*/ 249382 h 1923802"/>
              <a:gd name="connsiteX10" fmla="*/ 166255 w 5896099"/>
              <a:gd name="connsiteY10" fmla="*/ 285007 h 1923802"/>
              <a:gd name="connsiteX11" fmla="*/ 184068 w 5896099"/>
              <a:gd name="connsiteY11" fmla="*/ 314696 h 1923802"/>
              <a:gd name="connsiteX12" fmla="*/ 201881 w 5896099"/>
              <a:gd name="connsiteY12" fmla="*/ 350322 h 1923802"/>
              <a:gd name="connsiteX13" fmla="*/ 219694 w 5896099"/>
              <a:gd name="connsiteY13" fmla="*/ 356259 h 1923802"/>
              <a:gd name="connsiteX14" fmla="*/ 225631 w 5896099"/>
              <a:gd name="connsiteY14" fmla="*/ 374072 h 1923802"/>
              <a:gd name="connsiteX15" fmla="*/ 273133 w 5896099"/>
              <a:gd name="connsiteY15" fmla="*/ 409698 h 1923802"/>
              <a:gd name="connsiteX16" fmla="*/ 296883 w 5896099"/>
              <a:gd name="connsiteY16" fmla="*/ 439387 h 1923802"/>
              <a:gd name="connsiteX17" fmla="*/ 326572 w 5896099"/>
              <a:gd name="connsiteY17" fmla="*/ 463137 h 1923802"/>
              <a:gd name="connsiteX18" fmla="*/ 356260 w 5896099"/>
              <a:gd name="connsiteY18" fmla="*/ 486888 h 1923802"/>
              <a:gd name="connsiteX19" fmla="*/ 380011 w 5896099"/>
              <a:gd name="connsiteY19" fmla="*/ 516576 h 1923802"/>
              <a:gd name="connsiteX20" fmla="*/ 415637 w 5896099"/>
              <a:gd name="connsiteY20" fmla="*/ 534389 h 1923802"/>
              <a:gd name="connsiteX21" fmla="*/ 427512 w 5896099"/>
              <a:gd name="connsiteY21" fmla="*/ 546265 h 1923802"/>
              <a:gd name="connsiteX22" fmla="*/ 463138 w 5896099"/>
              <a:gd name="connsiteY22" fmla="*/ 570015 h 1923802"/>
              <a:gd name="connsiteX23" fmla="*/ 504702 w 5896099"/>
              <a:gd name="connsiteY23" fmla="*/ 605641 h 1923802"/>
              <a:gd name="connsiteX24" fmla="*/ 522515 w 5896099"/>
              <a:gd name="connsiteY24" fmla="*/ 635330 h 1923802"/>
              <a:gd name="connsiteX25" fmla="*/ 528452 w 5896099"/>
              <a:gd name="connsiteY25" fmla="*/ 653143 h 1923802"/>
              <a:gd name="connsiteX26" fmla="*/ 540328 w 5896099"/>
              <a:gd name="connsiteY26" fmla="*/ 694706 h 1923802"/>
              <a:gd name="connsiteX27" fmla="*/ 546265 w 5896099"/>
              <a:gd name="connsiteY27" fmla="*/ 783771 h 1923802"/>
              <a:gd name="connsiteX28" fmla="*/ 552203 w 5896099"/>
              <a:gd name="connsiteY28" fmla="*/ 801584 h 1923802"/>
              <a:gd name="connsiteX29" fmla="*/ 558141 w 5896099"/>
              <a:gd name="connsiteY29" fmla="*/ 837210 h 1923802"/>
              <a:gd name="connsiteX30" fmla="*/ 570016 w 5896099"/>
              <a:gd name="connsiteY30" fmla="*/ 872836 h 1923802"/>
              <a:gd name="connsiteX31" fmla="*/ 581891 w 5896099"/>
              <a:gd name="connsiteY31" fmla="*/ 890649 h 1923802"/>
              <a:gd name="connsiteX32" fmla="*/ 587829 w 5896099"/>
              <a:gd name="connsiteY32" fmla="*/ 908462 h 1923802"/>
              <a:gd name="connsiteX33" fmla="*/ 605642 w 5896099"/>
              <a:gd name="connsiteY33" fmla="*/ 920337 h 1923802"/>
              <a:gd name="connsiteX34" fmla="*/ 617517 w 5896099"/>
              <a:gd name="connsiteY34" fmla="*/ 932213 h 1923802"/>
              <a:gd name="connsiteX35" fmla="*/ 682831 w 5896099"/>
              <a:gd name="connsiteY35" fmla="*/ 944088 h 1923802"/>
              <a:gd name="connsiteX36" fmla="*/ 837211 w 5896099"/>
              <a:gd name="connsiteY36" fmla="*/ 955963 h 1923802"/>
              <a:gd name="connsiteX37" fmla="*/ 860961 w 5896099"/>
              <a:gd name="connsiteY37" fmla="*/ 961901 h 1923802"/>
              <a:gd name="connsiteX38" fmla="*/ 1033154 w 5896099"/>
              <a:gd name="connsiteY38" fmla="*/ 973776 h 1923802"/>
              <a:gd name="connsiteX39" fmla="*/ 1045029 w 5896099"/>
              <a:gd name="connsiteY39" fmla="*/ 985652 h 1923802"/>
              <a:gd name="connsiteX40" fmla="*/ 1056904 w 5896099"/>
              <a:gd name="connsiteY40" fmla="*/ 1021278 h 1923802"/>
              <a:gd name="connsiteX41" fmla="*/ 1068780 w 5896099"/>
              <a:gd name="connsiteY41" fmla="*/ 1033153 h 1923802"/>
              <a:gd name="connsiteX42" fmla="*/ 1074717 w 5896099"/>
              <a:gd name="connsiteY42" fmla="*/ 1050966 h 1923802"/>
              <a:gd name="connsiteX43" fmla="*/ 1086593 w 5896099"/>
              <a:gd name="connsiteY43" fmla="*/ 1062841 h 1923802"/>
              <a:gd name="connsiteX44" fmla="*/ 1110343 w 5896099"/>
              <a:gd name="connsiteY44" fmla="*/ 1110343 h 1923802"/>
              <a:gd name="connsiteX45" fmla="*/ 1134094 w 5896099"/>
              <a:gd name="connsiteY45" fmla="*/ 1157844 h 1923802"/>
              <a:gd name="connsiteX46" fmla="*/ 1151907 w 5896099"/>
              <a:gd name="connsiteY46" fmla="*/ 1187532 h 1923802"/>
              <a:gd name="connsiteX47" fmla="*/ 1157844 w 5896099"/>
              <a:gd name="connsiteY47" fmla="*/ 1205345 h 1923802"/>
              <a:gd name="connsiteX48" fmla="*/ 1169720 w 5896099"/>
              <a:gd name="connsiteY48" fmla="*/ 1217220 h 1923802"/>
              <a:gd name="connsiteX49" fmla="*/ 1181595 w 5896099"/>
              <a:gd name="connsiteY49" fmla="*/ 1235033 h 1923802"/>
              <a:gd name="connsiteX50" fmla="*/ 1205346 w 5896099"/>
              <a:gd name="connsiteY50" fmla="*/ 1258784 h 1923802"/>
              <a:gd name="connsiteX51" fmla="*/ 1229096 w 5896099"/>
              <a:gd name="connsiteY51" fmla="*/ 1294410 h 1923802"/>
              <a:gd name="connsiteX52" fmla="*/ 1252847 w 5896099"/>
              <a:gd name="connsiteY52" fmla="*/ 1318161 h 1923802"/>
              <a:gd name="connsiteX53" fmla="*/ 1264722 w 5896099"/>
              <a:gd name="connsiteY53" fmla="*/ 1335974 h 1923802"/>
              <a:gd name="connsiteX54" fmla="*/ 1294411 w 5896099"/>
              <a:gd name="connsiteY54" fmla="*/ 1365662 h 1923802"/>
              <a:gd name="connsiteX55" fmla="*/ 1300348 w 5896099"/>
              <a:gd name="connsiteY55" fmla="*/ 1383475 h 1923802"/>
              <a:gd name="connsiteX56" fmla="*/ 1341912 w 5896099"/>
              <a:gd name="connsiteY56" fmla="*/ 1419101 h 1923802"/>
              <a:gd name="connsiteX57" fmla="*/ 1371600 w 5896099"/>
              <a:gd name="connsiteY57" fmla="*/ 1442852 h 1923802"/>
              <a:gd name="connsiteX58" fmla="*/ 1383476 w 5896099"/>
              <a:gd name="connsiteY58" fmla="*/ 1454727 h 1923802"/>
              <a:gd name="connsiteX59" fmla="*/ 1401289 w 5896099"/>
              <a:gd name="connsiteY59" fmla="*/ 1460665 h 1923802"/>
              <a:gd name="connsiteX60" fmla="*/ 1419102 w 5896099"/>
              <a:gd name="connsiteY60" fmla="*/ 1472540 h 1923802"/>
              <a:gd name="connsiteX61" fmla="*/ 1436915 w 5896099"/>
              <a:gd name="connsiteY61" fmla="*/ 1478478 h 1923802"/>
              <a:gd name="connsiteX62" fmla="*/ 1454728 w 5896099"/>
              <a:gd name="connsiteY62" fmla="*/ 1490353 h 1923802"/>
              <a:gd name="connsiteX63" fmla="*/ 1490354 w 5896099"/>
              <a:gd name="connsiteY63" fmla="*/ 1502228 h 1923802"/>
              <a:gd name="connsiteX64" fmla="*/ 1561606 w 5896099"/>
              <a:gd name="connsiteY64" fmla="*/ 1525979 h 1923802"/>
              <a:gd name="connsiteX65" fmla="*/ 1597231 w 5896099"/>
              <a:gd name="connsiteY65" fmla="*/ 1537854 h 1923802"/>
              <a:gd name="connsiteX66" fmla="*/ 1615044 w 5896099"/>
              <a:gd name="connsiteY66" fmla="*/ 1543792 h 1923802"/>
              <a:gd name="connsiteX67" fmla="*/ 1644733 w 5896099"/>
              <a:gd name="connsiteY67" fmla="*/ 1549730 h 1923802"/>
              <a:gd name="connsiteX68" fmla="*/ 1680359 w 5896099"/>
              <a:gd name="connsiteY68" fmla="*/ 1555667 h 1923802"/>
              <a:gd name="connsiteX69" fmla="*/ 1704109 w 5896099"/>
              <a:gd name="connsiteY69" fmla="*/ 1561605 h 1923802"/>
              <a:gd name="connsiteX70" fmla="*/ 1733798 w 5896099"/>
              <a:gd name="connsiteY70" fmla="*/ 1567543 h 1923802"/>
              <a:gd name="connsiteX71" fmla="*/ 1793174 w 5896099"/>
              <a:gd name="connsiteY71" fmla="*/ 1585356 h 1923802"/>
              <a:gd name="connsiteX72" fmla="*/ 1810987 w 5896099"/>
              <a:gd name="connsiteY72" fmla="*/ 1591293 h 1923802"/>
              <a:gd name="connsiteX73" fmla="*/ 1834738 w 5896099"/>
              <a:gd name="connsiteY73" fmla="*/ 1597231 h 1923802"/>
              <a:gd name="connsiteX74" fmla="*/ 1852551 w 5896099"/>
              <a:gd name="connsiteY74" fmla="*/ 1603169 h 1923802"/>
              <a:gd name="connsiteX75" fmla="*/ 1905990 w 5896099"/>
              <a:gd name="connsiteY75" fmla="*/ 1615044 h 1923802"/>
              <a:gd name="connsiteX76" fmla="*/ 1929741 w 5896099"/>
              <a:gd name="connsiteY76" fmla="*/ 1620982 h 1923802"/>
              <a:gd name="connsiteX77" fmla="*/ 1947554 w 5896099"/>
              <a:gd name="connsiteY77" fmla="*/ 1626919 h 1923802"/>
              <a:gd name="connsiteX78" fmla="*/ 1989117 w 5896099"/>
              <a:gd name="connsiteY78" fmla="*/ 1632857 h 1923802"/>
              <a:gd name="connsiteX79" fmla="*/ 2048494 w 5896099"/>
              <a:gd name="connsiteY79" fmla="*/ 1644732 h 1923802"/>
              <a:gd name="connsiteX80" fmla="*/ 2084120 w 5896099"/>
              <a:gd name="connsiteY80" fmla="*/ 1656607 h 1923802"/>
              <a:gd name="connsiteX81" fmla="*/ 2095995 w 5896099"/>
              <a:gd name="connsiteY81" fmla="*/ 1668483 h 1923802"/>
              <a:gd name="connsiteX82" fmla="*/ 2131621 w 5896099"/>
              <a:gd name="connsiteY82" fmla="*/ 1680358 h 1923802"/>
              <a:gd name="connsiteX83" fmla="*/ 2143496 w 5896099"/>
              <a:gd name="connsiteY83" fmla="*/ 1698171 h 1923802"/>
              <a:gd name="connsiteX84" fmla="*/ 2155372 w 5896099"/>
              <a:gd name="connsiteY84" fmla="*/ 1710046 h 1923802"/>
              <a:gd name="connsiteX85" fmla="*/ 2173185 w 5896099"/>
              <a:gd name="connsiteY85" fmla="*/ 1739735 h 1923802"/>
              <a:gd name="connsiteX86" fmla="*/ 2196935 w 5896099"/>
              <a:gd name="connsiteY86" fmla="*/ 1763485 h 1923802"/>
              <a:gd name="connsiteX87" fmla="*/ 2208811 w 5896099"/>
              <a:gd name="connsiteY87" fmla="*/ 1775361 h 1923802"/>
              <a:gd name="connsiteX88" fmla="*/ 2333502 w 5896099"/>
              <a:gd name="connsiteY88" fmla="*/ 1793174 h 1923802"/>
              <a:gd name="connsiteX89" fmla="*/ 2369128 w 5896099"/>
              <a:gd name="connsiteY89" fmla="*/ 1799111 h 1923802"/>
              <a:gd name="connsiteX90" fmla="*/ 2481943 w 5896099"/>
              <a:gd name="connsiteY90" fmla="*/ 1810987 h 1923802"/>
              <a:gd name="connsiteX91" fmla="*/ 2499756 w 5896099"/>
              <a:gd name="connsiteY91" fmla="*/ 1816924 h 1923802"/>
              <a:gd name="connsiteX92" fmla="*/ 2547257 w 5896099"/>
              <a:gd name="connsiteY92" fmla="*/ 1828800 h 1923802"/>
              <a:gd name="connsiteX93" fmla="*/ 2582883 w 5896099"/>
              <a:gd name="connsiteY93" fmla="*/ 1840675 h 1923802"/>
              <a:gd name="connsiteX94" fmla="*/ 2594759 w 5896099"/>
              <a:gd name="connsiteY94" fmla="*/ 1852550 h 1923802"/>
              <a:gd name="connsiteX95" fmla="*/ 2666011 w 5896099"/>
              <a:gd name="connsiteY95" fmla="*/ 1864426 h 1923802"/>
              <a:gd name="connsiteX96" fmla="*/ 2689761 w 5896099"/>
              <a:gd name="connsiteY96" fmla="*/ 1870363 h 1923802"/>
              <a:gd name="connsiteX97" fmla="*/ 2719450 w 5896099"/>
              <a:gd name="connsiteY97" fmla="*/ 1876301 h 1923802"/>
              <a:gd name="connsiteX98" fmla="*/ 2737263 w 5896099"/>
              <a:gd name="connsiteY98" fmla="*/ 1882239 h 1923802"/>
              <a:gd name="connsiteX99" fmla="*/ 2761013 w 5896099"/>
              <a:gd name="connsiteY99" fmla="*/ 1888176 h 1923802"/>
              <a:gd name="connsiteX100" fmla="*/ 2802577 w 5896099"/>
              <a:gd name="connsiteY100" fmla="*/ 1900052 h 1923802"/>
              <a:gd name="connsiteX101" fmla="*/ 2861954 w 5896099"/>
              <a:gd name="connsiteY101" fmla="*/ 1905989 h 1923802"/>
              <a:gd name="connsiteX102" fmla="*/ 2939143 w 5896099"/>
              <a:gd name="connsiteY102" fmla="*/ 1923802 h 1923802"/>
              <a:gd name="connsiteX103" fmla="*/ 3046021 w 5896099"/>
              <a:gd name="connsiteY103" fmla="*/ 1917865 h 1923802"/>
              <a:gd name="connsiteX104" fmla="*/ 3081647 w 5896099"/>
              <a:gd name="connsiteY104" fmla="*/ 1905989 h 1923802"/>
              <a:gd name="connsiteX105" fmla="*/ 3099460 w 5896099"/>
              <a:gd name="connsiteY105" fmla="*/ 1900052 h 1923802"/>
              <a:gd name="connsiteX106" fmla="*/ 3117273 w 5896099"/>
              <a:gd name="connsiteY106" fmla="*/ 1894114 h 1923802"/>
              <a:gd name="connsiteX107" fmla="*/ 3158837 w 5896099"/>
              <a:gd name="connsiteY107" fmla="*/ 1888176 h 1923802"/>
              <a:gd name="connsiteX108" fmla="*/ 3200400 w 5896099"/>
              <a:gd name="connsiteY108" fmla="*/ 1876301 h 1923802"/>
              <a:gd name="connsiteX109" fmla="*/ 3236026 w 5896099"/>
              <a:gd name="connsiteY109" fmla="*/ 1870363 h 1923802"/>
              <a:gd name="connsiteX110" fmla="*/ 3259777 w 5896099"/>
              <a:gd name="connsiteY110" fmla="*/ 1864426 h 1923802"/>
              <a:gd name="connsiteX111" fmla="*/ 3313216 w 5896099"/>
              <a:gd name="connsiteY111" fmla="*/ 1852550 h 1923802"/>
              <a:gd name="connsiteX112" fmla="*/ 3348842 w 5896099"/>
              <a:gd name="connsiteY112" fmla="*/ 1840675 h 1923802"/>
              <a:gd name="connsiteX113" fmla="*/ 3402281 w 5896099"/>
              <a:gd name="connsiteY113" fmla="*/ 1816924 h 1923802"/>
              <a:gd name="connsiteX114" fmla="*/ 3426031 w 5896099"/>
              <a:gd name="connsiteY114" fmla="*/ 1810987 h 1923802"/>
              <a:gd name="connsiteX115" fmla="*/ 3443844 w 5896099"/>
              <a:gd name="connsiteY115" fmla="*/ 1805049 h 1923802"/>
              <a:gd name="connsiteX116" fmla="*/ 3479470 w 5896099"/>
              <a:gd name="connsiteY116" fmla="*/ 1799111 h 1923802"/>
              <a:gd name="connsiteX117" fmla="*/ 3526972 w 5896099"/>
              <a:gd name="connsiteY117" fmla="*/ 1787236 h 1923802"/>
              <a:gd name="connsiteX118" fmla="*/ 3562598 w 5896099"/>
              <a:gd name="connsiteY118" fmla="*/ 1775361 h 1923802"/>
              <a:gd name="connsiteX119" fmla="*/ 3586348 w 5896099"/>
              <a:gd name="connsiteY119" fmla="*/ 1769423 h 1923802"/>
              <a:gd name="connsiteX120" fmla="*/ 3621974 w 5896099"/>
              <a:gd name="connsiteY120" fmla="*/ 1757548 h 1923802"/>
              <a:gd name="connsiteX121" fmla="*/ 3675413 w 5896099"/>
              <a:gd name="connsiteY121" fmla="*/ 1745672 h 1923802"/>
              <a:gd name="connsiteX122" fmla="*/ 3711039 w 5896099"/>
              <a:gd name="connsiteY122" fmla="*/ 1733797 h 1923802"/>
              <a:gd name="connsiteX123" fmla="*/ 3728852 w 5896099"/>
              <a:gd name="connsiteY123" fmla="*/ 1727859 h 1923802"/>
              <a:gd name="connsiteX124" fmla="*/ 3835730 w 5896099"/>
              <a:gd name="connsiteY124" fmla="*/ 1704109 h 1923802"/>
              <a:gd name="connsiteX125" fmla="*/ 3901044 w 5896099"/>
              <a:gd name="connsiteY125" fmla="*/ 1686296 h 1923802"/>
              <a:gd name="connsiteX126" fmla="*/ 3918857 w 5896099"/>
              <a:gd name="connsiteY126" fmla="*/ 1680358 h 1923802"/>
              <a:gd name="connsiteX127" fmla="*/ 3948546 w 5896099"/>
              <a:gd name="connsiteY127" fmla="*/ 1662545 h 1923802"/>
              <a:gd name="connsiteX128" fmla="*/ 3966359 w 5896099"/>
              <a:gd name="connsiteY128" fmla="*/ 1650670 h 1923802"/>
              <a:gd name="connsiteX129" fmla="*/ 4019798 w 5896099"/>
              <a:gd name="connsiteY129" fmla="*/ 1638795 h 1923802"/>
              <a:gd name="connsiteX130" fmla="*/ 4108863 w 5896099"/>
              <a:gd name="connsiteY130" fmla="*/ 1609106 h 1923802"/>
              <a:gd name="connsiteX131" fmla="*/ 4174177 w 5896099"/>
              <a:gd name="connsiteY131" fmla="*/ 1591293 h 1923802"/>
              <a:gd name="connsiteX132" fmla="*/ 4239491 w 5896099"/>
              <a:gd name="connsiteY132" fmla="*/ 1585356 h 1923802"/>
              <a:gd name="connsiteX133" fmla="*/ 4387933 w 5896099"/>
              <a:gd name="connsiteY133" fmla="*/ 1573480 h 1923802"/>
              <a:gd name="connsiteX134" fmla="*/ 5308270 w 5896099"/>
              <a:gd name="connsiteY134" fmla="*/ 1561605 h 1923802"/>
              <a:gd name="connsiteX135" fmla="*/ 5462650 w 5896099"/>
              <a:gd name="connsiteY135" fmla="*/ 1561605 h 1923802"/>
              <a:gd name="connsiteX136" fmla="*/ 5522026 w 5896099"/>
              <a:gd name="connsiteY136" fmla="*/ 1579418 h 1923802"/>
              <a:gd name="connsiteX137" fmla="*/ 5539839 w 5896099"/>
              <a:gd name="connsiteY137" fmla="*/ 1585356 h 1923802"/>
              <a:gd name="connsiteX138" fmla="*/ 5551715 w 5896099"/>
              <a:gd name="connsiteY138" fmla="*/ 1597231 h 1923802"/>
              <a:gd name="connsiteX139" fmla="*/ 5587341 w 5896099"/>
              <a:gd name="connsiteY139" fmla="*/ 1609106 h 1923802"/>
              <a:gd name="connsiteX140" fmla="*/ 5634842 w 5896099"/>
              <a:gd name="connsiteY140" fmla="*/ 1644732 h 1923802"/>
              <a:gd name="connsiteX141" fmla="*/ 5652655 w 5896099"/>
              <a:gd name="connsiteY141" fmla="*/ 1656607 h 1923802"/>
              <a:gd name="connsiteX142" fmla="*/ 5688281 w 5896099"/>
              <a:gd name="connsiteY142" fmla="*/ 1668483 h 1923802"/>
              <a:gd name="connsiteX143" fmla="*/ 5741720 w 5896099"/>
              <a:gd name="connsiteY143" fmla="*/ 1692233 h 1923802"/>
              <a:gd name="connsiteX144" fmla="*/ 5777346 w 5896099"/>
              <a:gd name="connsiteY144" fmla="*/ 1704109 h 1923802"/>
              <a:gd name="connsiteX145" fmla="*/ 5795159 w 5896099"/>
              <a:gd name="connsiteY145" fmla="*/ 1710046 h 1923802"/>
              <a:gd name="connsiteX146" fmla="*/ 5842660 w 5896099"/>
              <a:gd name="connsiteY146" fmla="*/ 1715984 h 1923802"/>
              <a:gd name="connsiteX147" fmla="*/ 5896099 w 5896099"/>
              <a:gd name="connsiteY147" fmla="*/ 1721922 h 192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5896099" h="1923802">
                <a:moveTo>
                  <a:pt x="0" y="0"/>
                </a:moveTo>
                <a:cubicBezTo>
                  <a:pt x="5938" y="9896"/>
                  <a:pt x="13037" y="19182"/>
                  <a:pt x="17813" y="29688"/>
                </a:cubicBezTo>
                <a:cubicBezTo>
                  <a:pt x="17824" y="29711"/>
                  <a:pt x="32653" y="74208"/>
                  <a:pt x="35626" y="83127"/>
                </a:cubicBezTo>
                <a:cubicBezTo>
                  <a:pt x="37605" y="89065"/>
                  <a:pt x="38092" y="95732"/>
                  <a:pt x="41564" y="100940"/>
                </a:cubicBezTo>
                <a:cubicBezTo>
                  <a:pt x="56544" y="123411"/>
                  <a:pt x="48393" y="113707"/>
                  <a:pt x="65315" y="130628"/>
                </a:cubicBezTo>
                <a:cubicBezTo>
                  <a:pt x="82133" y="181087"/>
                  <a:pt x="58677" y="119564"/>
                  <a:pt x="83128" y="160317"/>
                </a:cubicBezTo>
                <a:cubicBezTo>
                  <a:pt x="86348" y="165684"/>
                  <a:pt x="85845" y="172763"/>
                  <a:pt x="89065" y="178130"/>
                </a:cubicBezTo>
                <a:cubicBezTo>
                  <a:pt x="91945" y="182930"/>
                  <a:pt x="97582" y="185526"/>
                  <a:pt x="100941" y="190005"/>
                </a:cubicBezTo>
                <a:cubicBezTo>
                  <a:pt x="109504" y="201423"/>
                  <a:pt x="114599" y="215539"/>
                  <a:pt x="124691" y="225631"/>
                </a:cubicBezTo>
                <a:lnTo>
                  <a:pt x="148442" y="249382"/>
                </a:lnTo>
                <a:cubicBezTo>
                  <a:pt x="163368" y="294156"/>
                  <a:pt x="143234" y="238966"/>
                  <a:pt x="166255" y="285007"/>
                </a:cubicBezTo>
                <a:cubicBezTo>
                  <a:pt x="181672" y="315840"/>
                  <a:pt x="160873" y="291499"/>
                  <a:pt x="184068" y="314696"/>
                </a:cubicBezTo>
                <a:cubicBezTo>
                  <a:pt x="187979" y="326429"/>
                  <a:pt x="191418" y="341952"/>
                  <a:pt x="201881" y="350322"/>
                </a:cubicBezTo>
                <a:cubicBezTo>
                  <a:pt x="206768" y="354232"/>
                  <a:pt x="213756" y="354280"/>
                  <a:pt x="219694" y="356259"/>
                </a:cubicBezTo>
                <a:cubicBezTo>
                  <a:pt x="221673" y="362197"/>
                  <a:pt x="222411" y="368705"/>
                  <a:pt x="225631" y="374072"/>
                </a:cubicBezTo>
                <a:cubicBezTo>
                  <a:pt x="233532" y="387241"/>
                  <a:pt x="268710" y="405275"/>
                  <a:pt x="273133" y="409698"/>
                </a:cubicBezTo>
                <a:cubicBezTo>
                  <a:pt x="301814" y="438382"/>
                  <a:pt x="266911" y="401923"/>
                  <a:pt x="296883" y="439387"/>
                </a:cubicBezTo>
                <a:cubicBezTo>
                  <a:pt x="309626" y="455316"/>
                  <a:pt x="309428" y="449422"/>
                  <a:pt x="326572" y="463137"/>
                </a:cubicBezTo>
                <a:cubicBezTo>
                  <a:pt x="368875" y="496980"/>
                  <a:pt x="301434" y="450338"/>
                  <a:pt x="356260" y="486888"/>
                </a:cubicBezTo>
                <a:cubicBezTo>
                  <a:pt x="361655" y="494981"/>
                  <a:pt x="370608" y="510934"/>
                  <a:pt x="380011" y="516576"/>
                </a:cubicBezTo>
                <a:cubicBezTo>
                  <a:pt x="423899" y="542908"/>
                  <a:pt x="370605" y="498362"/>
                  <a:pt x="415637" y="534389"/>
                </a:cubicBezTo>
                <a:cubicBezTo>
                  <a:pt x="420008" y="537886"/>
                  <a:pt x="423033" y="542906"/>
                  <a:pt x="427512" y="546265"/>
                </a:cubicBezTo>
                <a:cubicBezTo>
                  <a:pt x="438930" y="554828"/>
                  <a:pt x="453046" y="559923"/>
                  <a:pt x="463138" y="570015"/>
                </a:cubicBezTo>
                <a:cubicBezTo>
                  <a:pt x="491935" y="598812"/>
                  <a:pt x="477573" y="587556"/>
                  <a:pt x="504702" y="605641"/>
                </a:cubicBezTo>
                <a:cubicBezTo>
                  <a:pt x="521520" y="656100"/>
                  <a:pt x="498064" y="594577"/>
                  <a:pt x="522515" y="635330"/>
                </a:cubicBezTo>
                <a:cubicBezTo>
                  <a:pt x="525735" y="640697"/>
                  <a:pt x="526733" y="647125"/>
                  <a:pt x="528452" y="653143"/>
                </a:cubicBezTo>
                <a:cubicBezTo>
                  <a:pt x="543355" y="705306"/>
                  <a:pt x="526097" y="652016"/>
                  <a:pt x="540328" y="694706"/>
                </a:cubicBezTo>
                <a:cubicBezTo>
                  <a:pt x="542307" y="724394"/>
                  <a:pt x="542979" y="754199"/>
                  <a:pt x="546265" y="783771"/>
                </a:cubicBezTo>
                <a:cubicBezTo>
                  <a:pt x="546956" y="789992"/>
                  <a:pt x="550845" y="795474"/>
                  <a:pt x="552203" y="801584"/>
                </a:cubicBezTo>
                <a:cubicBezTo>
                  <a:pt x="554815" y="813336"/>
                  <a:pt x="555221" y="825530"/>
                  <a:pt x="558141" y="837210"/>
                </a:cubicBezTo>
                <a:cubicBezTo>
                  <a:pt x="561177" y="849354"/>
                  <a:pt x="563073" y="862421"/>
                  <a:pt x="570016" y="872836"/>
                </a:cubicBezTo>
                <a:cubicBezTo>
                  <a:pt x="573974" y="878774"/>
                  <a:pt x="578700" y="884266"/>
                  <a:pt x="581891" y="890649"/>
                </a:cubicBezTo>
                <a:cubicBezTo>
                  <a:pt x="584690" y="896247"/>
                  <a:pt x="583919" y="903575"/>
                  <a:pt x="587829" y="908462"/>
                </a:cubicBezTo>
                <a:cubicBezTo>
                  <a:pt x="592287" y="914034"/>
                  <a:pt x="600070" y="915879"/>
                  <a:pt x="605642" y="920337"/>
                </a:cubicBezTo>
                <a:cubicBezTo>
                  <a:pt x="610013" y="923834"/>
                  <a:pt x="612717" y="929333"/>
                  <a:pt x="617517" y="932213"/>
                </a:cubicBezTo>
                <a:cubicBezTo>
                  <a:pt x="631782" y="940772"/>
                  <a:pt x="676761" y="943552"/>
                  <a:pt x="682831" y="944088"/>
                </a:cubicBezTo>
                <a:cubicBezTo>
                  <a:pt x="734243" y="948624"/>
                  <a:pt x="837211" y="955963"/>
                  <a:pt x="837211" y="955963"/>
                </a:cubicBezTo>
                <a:cubicBezTo>
                  <a:pt x="845128" y="957942"/>
                  <a:pt x="852912" y="960559"/>
                  <a:pt x="860961" y="961901"/>
                </a:cubicBezTo>
                <a:cubicBezTo>
                  <a:pt x="918676" y="971521"/>
                  <a:pt x="973559" y="970938"/>
                  <a:pt x="1033154" y="973776"/>
                </a:cubicBezTo>
                <a:cubicBezTo>
                  <a:pt x="1037112" y="977735"/>
                  <a:pt x="1042526" y="980645"/>
                  <a:pt x="1045029" y="985652"/>
                </a:cubicBezTo>
                <a:cubicBezTo>
                  <a:pt x="1050627" y="996848"/>
                  <a:pt x="1048052" y="1012427"/>
                  <a:pt x="1056904" y="1021278"/>
                </a:cubicBezTo>
                <a:lnTo>
                  <a:pt x="1068780" y="1033153"/>
                </a:lnTo>
                <a:cubicBezTo>
                  <a:pt x="1070759" y="1039091"/>
                  <a:pt x="1071497" y="1045599"/>
                  <a:pt x="1074717" y="1050966"/>
                </a:cubicBezTo>
                <a:cubicBezTo>
                  <a:pt x="1077597" y="1055766"/>
                  <a:pt x="1084089" y="1057834"/>
                  <a:pt x="1086593" y="1062841"/>
                </a:cubicBezTo>
                <a:cubicBezTo>
                  <a:pt x="1113887" y="1117428"/>
                  <a:pt x="1083513" y="1083511"/>
                  <a:pt x="1110343" y="1110343"/>
                </a:cubicBezTo>
                <a:cubicBezTo>
                  <a:pt x="1123988" y="1151280"/>
                  <a:pt x="1113366" y="1137118"/>
                  <a:pt x="1134094" y="1157844"/>
                </a:cubicBezTo>
                <a:cubicBezTo>
                  <a:pt x="1150912" y="1208305"/>
                  <a:pt x="1127456" y="1146780"/>
                  <a:pt x="1151907" y="1187532"/>
                </a:cubicBezTo>
                <a:cubicBezTo>
                  <a:pt x="1155127" y="1192899"/>
                  <a:pt x="1154624" y="1199978"/>
                  <a:pt x="1157844" y="1205345"/>
                </a:cubicBezTo>
                <a:cubicBezTo>
                  <a:pt x="1160724" y="1210145"/>
                  <a:pt x="1166223" y="1212849"/>
                  <a:pt x="1169720" y="1217220"/>
                </a:cubicBezTo>
                <a:cubicBezTo>
                  <a:pt x="1174178" y="1222792"/>
                  <a:pt x="1176951" y="1229615"/>
                  <a:pt x="1181595" y="1235033"/>
                </a:cubicBezTo>
                <a:cubicBezTo>
                  <a:pt x="1188881" y="1243534"/>
                  <a:pt x="1199136" y="1249468"/>
                  <a:pt x="1205346" y="1258784"/>
                </a:cubicBezTo>
                <a:cubicBezTo>
                  <a:pt x="1213263" y="1270659"/>
                  <a:pt x="1219004" y="1284318"/>
                  <a:pt x="1229096" y="1294410"/>
                </a:cubicBezTo>
                <a:cubicBezTo>
                  <a:pt x="1237013" y="1302327"/>
                  <a:pt x="1246637" y="1308845"/>
                  <a:pt x="1252847" y="1318161"/>
                </a:cubicBezTo>
                <a:cubicBezTo>
                  <a:pt x="1256805" y="1324099"/>
                  <a:pt x="1260023" y="1330604"/>
                  <a:pt x="1264722" y="1335974"/>
                </a:cubicBezTo>
                <a:cubicBezTo>
                  <a:pt x="1273938" y="1346506"/>
                  <a:pt x="1294411" y="1365662"/>
                  <a:pt x="1294411" y="1365662"/>
                </a:cubicBezTo>
                <a:cubicBezTo>
                  <a:pt x="1296390" y="1371600"/>
                  <a:pt x="1296710" y="1378382"/>
                  <a:pt x="1300348" y="1383475"/>
                </a:cubicBezTo>
                <a:cubicBezTo>
                  <a:pt x="1313437" y="1401801"/>
                  <a:pt x="1324794" y="1407690"/>
                  <a:pt x="1341912" y="1419101"/>
                </a:cubicBezTo>
                <a:cubicBezTo>
                  <a:pt x="1365562" y="1454577"/>
                  <a:pt x="1339735" y="1423733"/>
                  <a:pt x="1371600" y="1442852"/>
                </a:cubicBezTo>
                <a:cubicBezTo>
                  <a:pt x="1376400" y="1445732"/>
                  <a:pt x="1378676" y="1451847"/>
                  <a:pt x="1383476" y="1454727"/>
                </a:cubicBezTo>
                <a:cubicBezTo>
                  <a:pt x="1388843" y="1457947"/>
                  <a:pt x="1395691" y="1457866"/>
                  <a:pt x="1401289" y="1460665"/>
                </a:cubicBezTo>
                <a:cubicBezTo>
                  <a:pt x="1407672" y="1463856"/>
                  <a:pt x="1412719" y="1469349"/>
                  <a:pt x="1419102" y="1472540"/>
                </a:cubicBezTo>
                <a:cubicBezTo>
                  <a:pt x="1424700" y="1475339"/>
                  <a:pt x="1431317" y="1475679"/>
                  <a:pt x="1436915" y="1478478"/>
                </a:cubicBezTo>
                <a:cubicBezTo>
                  <a:pt x="1443298" y="1481669"/>
                  <a:pt x="1448207" y="1487455"/>
                  <a:pt x="1454728" y="1490353"/>
                </a:cubicBezTo>
                <a:cubicBezTo>
                  <a:pt x="1466167" y="1495437"/>
                  <a:pt x="1478479" y="1498270"/>
                  <a:pt x="1490354" y="1502228"/>
                </a:cubicBezTo>
                <a:lnTo>
                  <a:pt x="1561606" y="1525979"/>
                </a:lnTo>
                <a:lnTo>
                  <a:pt x="1597231" y="1537854"/>
                </a:lnTo>
                <a:cubicBezTo>
                  <a:pt x="1603169" y="1539833"/>
                  <a:pt x="1608907" y="1542564"/>
                  <a:pt x="1615044" y="1543792"/>
                </a:cubicBezTo>
                <a:lnTo>
                  <a:pt x="1644733" y="1549730"/>
                </a:lnTo>
                <a:cubicBezTo>
                  <a:pt x="1656578" y="1551884"/>
                  <a:pt x="1668554" y="1553306"/>
                  <a:pt x="1680359" y="1555667"/>
                </a:cubicBezTo>
                <a:cubicBezTo>
                  <a:pt x="1688361" y="1557267"/>
                  <a:pt x="1696143" y="1559835"/>
                  <a:pt x="1704109" y="1561605"/>
                </a:cubicBezTo>
                <a:cubicBezTo>
                  <a:pt x="1713961" y="1563794"/>
                  <a:pt x="1723946" y="1565354"/>
                  <a:pt x="1733798" y="1567543"/>
                </a:cubicBezTo>
                <a:cubicBezTo>
                  <a:pt x="1760729" y="1573527"/>
                  <a:pt x="1763556" y="1575483"/>
                  <a:pt x="1793174" y="1585356"/>
                </a:cubicBezTo>
                <a:cubicBezTo>
                  <a:pt x="1799112" y="1587335"/>
                  <a:pt x="1804915" y="1589775"/>
                  <a:pt x="1810987" y="1591293"/>
                </a:cubicBezTo>
                <a:cubicBezTo>
                  <a:pt x="1818904" y="1593272"/>
                  <a:pt x="1826891" y="1594989"/>
                  <a:pt x="1834738" y="1597231"/>
                </a:cubicBezTo>
                <a:cubicBezTo>
                  <a:pt x="1840756" y="1598951"/>
                  <a:pt x="1846533" y="1601450"/>
                  <a:pt x="1852551" y="1603169"/>
                </a:cubicBezTo>
                <a:cubicBezTo>
                  <a:pt x="1877878" y="1610405"/>
                  <a:pt x="1878459" y="1608926"/>
                  <a:pt x="1905990" y="1615044"/>
                </a:cubicBezTo>
                <a:cubicBezTo>
                  <a:pt x="1913956" y="1616814"/>
                  <a:pt x="1921894" y="1618740"/>
                  <a:pt x="1929741" y="1620982"/>
                </a:cubicBezTo>
                <a:cubicBezTo>
                  <a:pt x="1935759" y="1622701"/>
                  <a:pt x="1941417" y="1625692"/>
                  <a:pt x="1947554" y="1626919"/>
                </a:cubicBezTo>
                <a:cubicBezTo>
                  <a:pt x="1961277" y="1629664"/>
                  <a:pt x="1975285" y="1630729"/>
                  <a:pt x="1989117" y="1632857"/>
                </a:cubicBezTo>
                <a:cubicBezTo>
                  <a:pt x="2011071" y="1636235"/>
                  <a:pt x="2027787" y="1638520"/>
                  <a:pt x="2048494" y="1644732"/>
                </a:cubicBezTo>
                <a:cubicBezTo>
                  <a:pt x="2060484" y="1648329"/>
                  <a:pt x="2084120" y="1656607"/>
                  <a:pt x="2084120" y="1656607"/>
                </a:cubicBezTo>
                <a:cubicBezTo>
                  <a:pt x="2088078" y="1660566"/>
                  <a:pt x="2090988" y="1665979"/>
                  <a:pt x="2095995" y="1668483"/>
                </a:cubicBezTo>
                <a:cubicBezTo>
                  <a:pt x="2107191" y="1674081"/>
                  <a:pt x="2131621" y="1680358"/>
                  <a:pt x="2131621" y="1680358"/>
                </a:cubicBezTo>
                <a:cubicBezTo>
                  <a:pt x="2135579" y="1686296"/>
                  <a:pt x="2139038" y="1692599"/>
                  <a:pt x="2143496" y="1698171"/>
                </a:cubicBezTo>
                <a:cubicBezTo>
                  <a:pt x="2146993" y="1702542"/>
                  <a:pt x="2152492" y="1705246"/>
                  <a:pt x="2155372" y="1710046"/>
                </a:cubicBezTo>
                <a:cubicBezTo>
                  <a:pt x="2178498" y="1748589"/>
                  <a:pt x="2143091" y="1709641"/>
                  <a:pt x="2173185" y="1739735"/>
                </a:cubicBezTo>
                <a:cubicBezTo>
                  <a:pt x="2183740" y="1771403"/>
                  <a:pt x="2170546" y="1747652"/>
                  <a:pt x="2196935" y="1763485"/>
                </a:cubicBezTo>
                <a:cubicBezTo>
                  <a:pt x="2201736" y="1766365"/>
                  <a:pt x="2203804" y="1772857"/>
                  <a:pt x="2208811" y="1775361"/>
                </a:cubicBezTo>
                <a:cubicBezTo>
                  <a:pt x="2248104" y="1795007"/>
                  <a:pt x="2290327" y="1790296"/>
                  <a:pt x="2333502" y="1793174"/>
                </a:cubicBezTo>
                <a:cubicBezTo>
                  <a:pt x="2345377" y="1795153"/>
                  <a:pt x="2357163" y="1797782"/>
                  <a:pt x="2369128" y="1799111"/>
                </a:cubicBezTo>
                <a:cubicBezTo>
                  <a:pt x="2528823" y="1816854"/>
                  <a:pt x="2373041" y="1795429"/>
                  <a:pt x="2481943" y="1810987"/>
                </a:cubicBezTo>
                <a:cubicBezTo>
                  <a:pt x="2487881" y="1812966"/>
                  <a:pt x="2493718" y="1815277"/>
                  <a:pt x="2499756" y="1816924"/>
                </a:cubicBezTo>
                <a:cubicBezTo>
                  <a:pt x="2515502" y="1821218"/>
                  <a:pt x="2531773" y="1823639"/>
                  <a:pt x="2547257" y="1828800"/>
                </a:cubicBezTo>
                <a:lnTo>
                  <a:pt x="2582883" y="1840675"/>
                </a:lnTo>
                <a:cubicBezTo>
                  <a:pt x="2586842" y="1844633"/>
                  <a:pt x="2589752" y="1850046"/>
                  <a:pt x="2594759" y="1852550"/>
                </a:cubicBezTo>
                <a:cubicBezTo>
                  <a:pt x="2608123" y="1859232"/>
                  <a:pt x="2660993" y="1863590"/>
                  <a:pt x="2666011" y="1864426"/>
                </a:cubicBezTo>
                <a:cubicBezTo>
                  <a:pt x="2674060" y="1865768"/>
                  <a:pt x="2681795" y="1868593"/>
                  <a:pt x="2689761" y="1870363"/>
                </a:cubicBezTo>
                <a:cubicBezTo>
                  <a:pt x="2699613" y="1872552"/>
                  <a:pt x="2709659" y="1873853"/>
                  <a:pt x="2719450" y="1876301"/>
                </a:cubicBezTo>
                <a:cubicBezTo>
                  <a:pt x="2725522" y="1877819"/>
                  <a:pt x="2731245" y="1880520"/>
                  <a:pt x="2737263" y="1882239"/>
                </a:cubicBezTo>
                <a:cubicBezTo>
                  <a:pt x="2745109" y="1884481"/>
                  <a:pt x="2753167" y="1885934"/>
                  <a:pt x="2761013" y="1888176"/>
                </a:cubicBezTo>
                <a:cubicBezTo>
                  <a:pt x="2777933" y="1893010"/>
                  <a:pt x="2784013" y="1897400"/>
                  <a:pt x="2802577" y="1900052"/>
                </a:cubicBezTo>
                <a:cubicBezTo>
                  <a:pt x="2822268" y="1902865"/>
                  <a:pt x="2842162" y="1904010"/>
                  <a:pt x="2861954" y="1905989"/>
                </a:cubicBezTo>
                <a:cubicBezTo>
                  <a:pt x="2910857" y="1922291"/>
                  <a:pt x="2885188" y="1916095"/>
                  <a:pt x="2939143" y="1923802"/>
                </a:cubicBezTo>
                <a:cubicBezTo>
                  <a:pt x="2974769" y="1921823"/>
                  <a:pt x="3010616" y="1922291"/>
                  <a:pt x="3046021" y="1917865"/>
                </a:cubicBezTo>
                <a:cubicBezTo>
                  <a:pt x="3058442" y="1916312"/>
                  <a:pt x="3069772" y="1909947"/>
                  <a:pt x="3081647" y="1905989"/>
                </a:cubicBezTo>
                <a:lnTo>
                  <a:pt x="3099460" y="1900052"/>
                </a:lnTo>
                <a:cubicBezTo>
                  <a:pt x="3105398" y="1898073"/>
                  <a:pt x="3111077" y="1894999"/>
                  <a:pt x="3117273" y="1894114"/>
                </a:cubicBezTo>
                <a:cubicBezTo>
                  <a:pt x="3131128" y="1892135"/>
                  <a:pt x="3145067" y="1890680"/>
                  <a:pt x="3158837" y="1888176"/>
                </a:cubicBezTo>
                <a:cubicBezTo>
                  <a:pt x="3229959" y="1875245"/>
                  <a:pt x="3143169" y="1889020"/>
                  <a:pt x="3200400" y="1876301"/>
                </a:cubicBezTo>
                <a:cubicBezTo>
                  <a:pt x="3212152" y="1873689"/>
                  <a:pt x="3224221" y="1872724"/>
                  <a:pt x="3236026" y="1870363"/>
                </a:cubicBezTo>
                <a:cubicBezTo>
                  <a:pt x="3244028" y="1868763"/>
                  <a:pt x="3251811" y="1866196"/>
                  <a:pt x="3259777" y="1864426"/>
                </a:cubicBezTo>
                <a:cubicBezTo>
                  <a:pt x="3281568" y="1859584"/>
                  <a:pt x="3292531" y="1858756"/>
                  <a:pt x="3313216" y="1852550"/>
                </a:cubicBezTo>
                <a:cubicBezTo>
                  <a:pt x="3325206" y="1848953"/>
                  <a:pt x="3338427" y="1847618"/>
                  <a:pt x="3348842" y="1840675"/>
                </a:cubicBezTo>
                <a:cubicBezTo>
                  <a:pt x="3372234" y="1825080"/>
                  <a:pt x="3368368" y="1825401"/>
                  <a:pt x="3402281" y="1816924"/>
                </a:cubicBezTo>
                <a:cubicBezTo>
                  <a:pt x="3410198" y="1814945"/>
                  <a:pt x="3418185" y="1813229"/>
                  <a:pt x="3426031" y="1810987"/>
                </a:cubicBezTo>
                <a:cubicBezTo>
                  <a:pt x="3432049" y="1809268"/>
                  <a:pt x="3437734" y="1806407"/>
                  <a:pt x="3443844" y="1805049"/>
                </a:cubicBezTo>
                <a:cubicBezTo>
                  <a:pt x="3455596" y="1802437"/>
                  <a:pt x="3467698" y="1801634"/>
                  <a:pt x="3479470" y="1799111"/>
                </a:cubicBezTo>
                <a:cubicBezTo>
                  <a:pt x="3495429" y="1795691"/>
                  <a:pt x="3511488" y="1792397"/>
                  <a:pt x="3526972" y="1787236"/>
                </a:cubicBezTo>
                <a:cubicBezTo>
                  <a:pt x="3538847" y="1783278"/>
                  <a:pt x="3550454" y="1778397"/>
                  <a:pt x="3562598" y="1775361"/>
                </a:cubicBezTo>
                <a:cubicBezTo>
                  <a:pt x="3570515" y="1773382"/>
                  <a:pt x="3578532" y="1771768"/>
                  <a:pt x="3586348" y="1769423"/>
                </a:cubicBezTo>
                <a:cubicBezTo>
                  <a:pt x="3598338" y="1765826"/>
                  <a:pt x="3609699" y="1760003"/>
                  <a:pt x="3621974" y="1757548"/>
                </a:cubicBezTo>
                <a:cubicBezTo>
                  <a:pt x="3638931" y="1754157"/>
                  <a:pt x="3658637" y="1750705"/>
                  <a:pt x="3675413" y="1745672"/>
                </a:cubicBezTo>
                <a:cubicBezTo>
                  <a:pt x="3687403" y="1742075"/>
                  <a:pt x="3699164" y="1737755"/>
                  <a:pt x="3711039" y="1733797"/>
                </a:cubicBezTo>
                <a:cubicBezTo>
                  <a:pt x="3716977" y="1731818"/>
                  <a:pt x="3722780" y="1729377"/>
                  <a:pt x="3728852" y="1727859"/>
                </a:cubicBezTo>
                <a:cubicBezTo>
                  <a:pt x="3795942" y="1711087"/>
                  <a:pt x="3760341" y="1719187"/>
                  <a:pt x="3835730" y="1704109"/>
                </a:cubicBezTo>
                <a:cubicBezTo>
                  <a:pt x="3877686" y="1695718"/>
                  <a:pt x="3855851" y="1701360"/>
                  <a:pt x="3901044" y="1686296"/>
                </a:cubicBezTo>
                <a:lnTo>
                  <a:pt x="3918857" y="1680358"/>
                </a:lnTo>
                <a:cubicBezTo>
                  <a:pt x="3942054" y="1657163"/>
                  <a:pt x="3917714" y="1677961"/>
                  <a:pt x="3948546" y="1662545"/>
                </a:cubicBezTo>
                <a:cubicBezTo>
                  <a:pt x="3954929" y="1659354"/>
                  <a:pt x="3959976" y="1653861"/>
                  <a:pt x="3966359" y="1650670"/>
                </a:cubicBezTo>
                <a:cubicBezTo>
                  <a:pt x="3980979" y="1643360"/>
                  <a:pt x="4006110" y="1641076"/>
                  <a:pt x="4019798" y="1638795"/>
                </a:cubicBezTo>
                <a:lnTo>
                  <a:pt x="4108863" y="1609106"/>
                </a:lnTo>
                <a:cubicBezTo>
                  <a:pt x="4131199" y="1601661"/>
                  <a:pt x="4150524" y="1594250"/>
                  <a:pt x="4174177" y="1591293"/>
                </a:cubicBezTo>
                <a:cubicBezTo>
                  <a:pt x="4195869" y="1588582"/>
                  <a:pt x="4217705" y="1587171"/>
                  <a:pt x="4239491" y="1585356"/>
                </a:cubicBezTo>
                <a:cubicBezTo>
                  <a:pt x="4288958" y="1581234"/>
                  <a:pt x="4338598" y="1578961"/>
                  <a:pt x="4387933" y="1573480"/>
                </a:cubicBezTo>
                <a:cubicBezTo>
                  <a:pt x="4728578" y="1535635"/>
                  <a:pt x="4423450" y="1567666"/>
                  <a:pt x="5308270" y="1561605"/>
                </a:cubicBezTo>
                <a:cubicBezTo>
                  <a:pt x="5390708" y="1555716"/>
                  <a:pt x="5384701" y="1551861"/>
                  <a:pt x="5462650" y="1561605"/>
                </a:cubicBezTo>
                <a:cubicBezTo>
                  <a:pt x="5477003" y="1563399"/>
                  <a:pt x="5511701" y="1575976"/>
                  <a:pt x="5522026" y="1579418"/>
                </a:cubicBezTo>
                <a:lnTo>
                  <a:pt x="5539839" y="1585356"/>
                </a:lnTo>
                <a:cubicBezTo>
                  <a:pt x="5543798" y="1589314"/>
                  <a:pt x="5546708" y="1594728"/>
                  <a:pt x="5551715" y="1597231"/>
                </a:cubicBezTo>
                <a:cubicBezTo>
                  <a:pt x="5562911" y="1602829"/>
                  <a:pt x="5587341" y="1609106"/>
                  <a:pt x="5587341" y="1609106"/>
                </a:cubicBezTo>
                <a:cubicBezTo>
                  <a:pt x="5621455" y="1643221"/>
                  <a:pt x="5603752" y="1634370"/>
                  <a:pt x="5634842" y="1644732"/>
                </a:cubicBezTo>
                <a:cubicBezTo>
                  <a:pt x="5640780" y="1648690"/>
                  <a:pt x="5646134" y="1653709"/>
                  <a:pt x="5652655" y="1656607"/>
                </a:cubicBezTo>
                <a:cubicBezTo>
                  <a:pt x="5664094" y="1661691"/>
                  <a:pt x="5677865" y="1661540"/>
                  <a:pt x="5688281" y="1668483"/>
                </a:cubicBezTo>
                <a:cubicBezTo>
                  <a:pt x="5716510" y="1687302"/>
                  <a:pt x="5699323" y="1678101"/>
                  <a:pt x="5741720" y="1692233"/>
                </a:cubicBezTo>
                <a:lnTo>
                  <a:pt x="5777346" y="1704109"/>
                </a:lnTo>
                <a:cubicBezTo>
                  <a:pt x="5783284" y="1706088"/>
                  <a:pt x="5788949" y="1709270"/>
                  <a:pt x="5795159" y="1710046"/>
                </a:cubicBezTo>
                <a:lnTo>
                  <a:pt x="5842660" y="1715984"/>
                </a:lnTo>
                <a:cubicBezTo>
                  <a:pt x="5871739" y="1725677"/>
                  <a:pt x="5854214" y="1721922"/>
                  <a:pt x="5896099" y="1721922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livre 28"/>
          <p:cNvSpPr/>
          <p:nvPr/>
        </p:nvSpPr>
        <p:spPr>
          <a:xfrm>
            <a:off x="4807843" y="2032714"/>
            <a:ext cx="2582883" cy="3443844"/>
          </a:xfrm>
          <a:custGeom>
            <a:avLst/>
            <a:gdLst>
              <a:gd name="connsiteX0" fmla="*/ 385948 w 2582883"/>
              <a:gd name="connsiteY0" fmla="*/ 3443844 h 3443844"/>
              <a:gd name="connsiteX1" fmla="*/ 380010 w 2582883"/>
              <a:gd name="connsiteY1" fmla="*/ 3414156 h 3443844"/>
              <a:gd name="connsiteX2" fmla="*/ 391886 w 2582883"/>
              <a:gd name="connsiteY2" fmla="*/ 3259777 h 3443844"/>
              <a:gd name="connsiteX3" fmla="*/ 403761 w 2582883"/>
              <a:gd name="connsiteY3" fmla="*/ 3152899 h 3443844"/>
              <a:gd name="connsiteX4" fmla="*/ 409699 w 2582883"/>
              <a:gd name="connsiteY4" fmla="*/ 3081647 h 3443844"/>
              <a:gd name="connsiteX5" fmla="*/ 403761 w 2582883"/>
              <a:gd name="connsiteY5" fmla="*/ 2945081 h 3443844"/>
              <a:gd name="connsiteX6" fmla="*/ 397823 w 2582883"/>
              <a:gd name="connsiteY6" fmla="*/ 2927268 h 3443844"/>
              <a:gd name="connsiteX7" fmla="*/ 385948 w 2582883"/>
              <a:gd name="connsiteY7" fmla="*/ 2915392 h 3443844"/>
              <a:gd name="connsiteX8" fmla="*/ 154379 w 2582883"/>
              <a:gd name="connsiteY8" fmla="*/ 2915392 h 3443844"/>
              <a:gd name="connsiteX9" fmla="*/ 130629 w 2582883"/>
              <a:gd name="connsiteY9" fmla="*/ 2909455 h 3443844"/>
              <a:gd name="connsiteX10" fmla="*/ 95003 w 2582883"/>
              <a:gd name="connsiteY10" fmla="*/ 2897579 h 3443844"/>
              <a:gd name="connsiteX11" fmla="*/ 65314 w 2582883"/>
              <a:gd name="connsiteY11" fmla="*/ 2873829 h 3443844"/>
              <a:gd name="connsiteX12" fmla="*/ 35626 w 2582883"/>
              <a:gd name="connsiteY12" fmla="*/ 2850078 h 3443844"/>
              <a:gd name="connsiteX13" fmla="*/ 29688 w 2582883"/>
              <a:gd name="connsiteY13" fmla="*/ 2832265 h 3443844"/>
              <a:gd name="connsiteX14" fmla="*/ 11875 w 2582883"/>
              <a:gd name="connsiteY14" fmla="*/ 2820390 h 3443844"/>
              <a:gd name="connsiteX15" fmla="*/ 0 w 2582883"/>
              <a:gd name="connsiteY15" fmla="*/ 2784764 h 3443844"/>
              <a:gd name="connsiteX16" fmla="*/ 17813 w 2582883"/>
              <a:gd name="connsiteY16" fmla="*/ 2743200 h 3443844"/>
              <a:gd name="connsiteX17" fmla="*/ 35626 w 2582883"/>
              <a:gd name="connsiteY17" fmla="*/ 2737262 h 3443844"/>
              <a:gd name="connsiteX18" fmla="*/ 71252 w 2582883"/>
              <a:gd name="connsiteY18" fmla="*/ 2713512 h 3443844"/>
              <a:gd name="connsiteX19" fmla="*/ 71252 w 2582883"/>
              <a:gd name="connsiteY19" fmla="*/ 2713512 h 3443844"/>
              <a:gd name="connsiteX20" fmla="*/ 83127 w 2582883"/>
              <a:gd name="connsiteY20" fmla="*/ 2701636 h 3443844"/>
              <a:gd name="connsiteX21" fmla="*/ 118753 w 2582883"/>
              <a:gd name="connsiteY21" fmla="*/ 2689761 h 3443844"/>
              <a:gd name="connsiteX22" fmla="*/ 148442 w 2582883"/>
              <a:gd name="connsiteY22" fmla="*/ 2671948 h 3443844"/>
              <a:gd name="connsiteX23" fmla="*/ 166255 w 2582883"/>
              <a:gd name="connsiteY23" fmla="*/ 2660073 h 3443844"/>
              <a:gd name="connsiteX24" fmla="*/ 178130 w 2582883"/>
              <a:gd name="connsiteY24" fmla="*/ 2648197 h 3443844"/>
              <a:gd name="connsiteX25" fmla="*/ 213756 w 2582883"/>
              <a:gd name="connsiteY25" fmla="*/ 2636322 h 3443844"/>
              <a:gd name="connsiteX26" fmla="*/ 249382 w 2582883"/>
              <a:gd name="connsiteY26" fmla="*/ 2612572 h 3443844"/>
              <a:gd name="connsiteX27" fmla="*/ 279070 w 2582883"/>
              <a:gd name="connsiteY27" fmla="*/ 2588821 h 3443844"/>
              <a:gd name="connsiteX28" fmla="*/ 290945 w 2582883"/>
              <a:gd name="connsiteY28" fmla="*/ 2571008 h 3443844"/>
              <a:gd name="connsiteX29" fmla="*/ 290945 w 2582883"/>
              <a:gd name="connsiteY29" fmla="*/ 2422566 h 3443844"/>
              <a:gd name="connsiteX30" fmla="*/ 296883 w 2582883"/>
              <a:gd name="connsiteY30" fmla="*/ 2286000 h 3443844"/>
              <a:gd name="connsiteX31" fmla="*/ 302821 w 2582883"/>
              <a:gd name="connsiteY31" fmla="*/ 2131621 h 3443844"/>
              <a:gd name="connsiteX32" fmla="*/ 314696 w 2582883"/>
              <a:gd name="connsiteY32" fmla="*/ 2042556 h 3443844"/>
              <a:gd name="connsiteX33" fmla="*/ 326571 w 2582883"/>
              <a:gd name="connsiteY33" fmla="*/ 1983179 h 3443844"/>
              <a:gd name="connsiteX34" fmla="*/ 338447 w 2582883"/>
              <a:gd name="connsiteY34" fmla="*/ 1947553 h 3443844"/>
              <a:gd name="connsiteX35" fmla="*/ 344384 w 2582883"/>
              <a:gd name="connsiteY35" fmla="*/ 1929740 h 3443844"/>
              <a:gd name="connsiteX36" fmla="*/ 356260 w 2582883"/>
              <a:gd name="connsiteY36" fmla="*/ 1917865 h 3443844"/>
              <a:gd name="connsiteX37" fmla="*/ 368135 w 2582883"/>
              <a:gd name="connsiteY37" fmla="*/ 1882239 h 3443844"/>
              <a:gd name="connsiteX38" fmla="*/ 380010 w 2582883"/>
              <a:gd name="connsiteY38" fmla="*/ 1864426 h 3443844"/>
              <a:gd name="connsiteX39" fmla="*/ 391886 w 2582883"/>
              <a:gd name="connsiteY39" fmla="*/ 1828800 h 3443844"/>
              <a:gd name="connsiteX40" fmla="*/ 409699 w 2582883"/>
              <a:gd name="connsiteY40" fmla="*/ 1793174 h 3443844"/>
              <a:gd name="connsiteX41" fmla="*/ 421574 w 2582883"/>
              <a:gd name="connsiteY41" fmla="*/ 1775361 h 3443844"/>
              <a:gd name="connsiteX42" fmla="*/ 433449 w 2582883"/>
              <a:gd name="connsiteY42" fmla="*/ 1739735 h 3443844"/>
              <a:gd name="connsiteX43" fmla="*/ 439387 w 2582883"/>
              <a:gd name="connsiteY43" fmla="*/ 1721922 h 3443844"/>
              <a:gd name="connsiteX44" fmla="*/ 463138 w 2582883"/>
              <a:gd name="connsiteY44" fmla="*/ 1686296 h 3443844"/>
              <a:gd name="connsiteX45" fmla="*/ 475013 w 2582883"/>
              <a:gd name="connsiteY45" fmla="*/ 1650670 h 3443844"/>
              <a:gd name="connsiteX46" fmla="*/ 486888 w 2582883"/>
              <a:gd name="connsiteY46" fmla="*/ 1632857 h 3443844"/>
              <a:gd name="connsiteX47" fmla="*/ 492826 w 2582883"/>
              <a:gd name="connsiteY47" fmla="*/ 1615044 h 3443844"/>
              <a:gd name="connsiteX48" fmla="*/ 516577 w 2582883"/>
              <a:gd name="connsiteY48" fmla="*/ 1585356 h 3443844"/>
              <a:gd name="connsiteX49" fmla="*/ 534390 w 2582883"/>
              <a:gd name="connsiteY49" fmla="*/ 1525979 h 3443844"/>
              <a:gd name="connsiteX50" fmla="*/ 546265 w 2582883"/>
              <a:gd name="connsiteY50" fmla="*/ 1490353 h 3443844"/>
              <a:gd name="connsiteX51" fmla="*/ 570016 w 2582883"/>
              <a:gd name="connsiteY51" fmla="*/ 1460665 h 3443844"/>
              <a:gd name="connsiteX52" fmla="*/ 575953 w 2582883"/>
              <a:gd name="connsiteY52" fmla="*/ 1442852 h 3443844"/>
              <a:gd name="connsiteX53" fmla="*/ 617517 w 2582883"/>
              <a:gd name="connsiteY53" fmla="*/ 1413164 h 3443844"/>
              <a:gd name="connsiteX54" fmla="*/ 665018 w 2582883"/>
              <a:gd name="connsiteY54" fmla="*/ 1389413 h 3443844"/>
              <a:gd name="connsiteX55" fmla="*/ 682831 w 2582883"/>
              <a:gd name="connsiteY55" fmla="*/ 1383475 h 3443844"/>
              <a:gd name="connsiteX56" fmla="*/ 694706 w 2582883"/>
              <a:gd name="connsiteY56" fmla="*/ 1365662 h 3443844"/>
              <a:gd name="connsiteX57" fmla="*/ 730332 w 2582883"/>
              <a:gd name="connsiteY57" fmla="*/ 1353787 h 3443844"/>
              <a:gd name="connsiteX58" fmla="*/ 754083 w 2582883"/>
              <a:gd name="connsiteY58" fmla="*/ 1330036 h 3443844"/>
              <a:gd name="connsiteX59" fmla="*/ 765958 w 2582883"/>
              <a:gd name="connsiteY59" fmla="*/ 1312223 h 3443844"/>
              <a:gd name="connsiteX60" fmla="*/ 783771 w 2582883"/>
              <a:gd name="connsiteY60" fmla="*/ 1306286 h 3443844"/>
              <a:gd name="connsiteX61" fmla="*/ 789709 w 2582883"/>
              <a:gd name="connsiteY61" fmla="*/ 1288473 h 3443844"/>
              <a:gd name="connsiteX62" fmla="*/ 801584 w 2582883"/>
              <a:gd name="connsiteY62" fmla="*/ 1276597 h 3443844"/>
              <a:gd name="connsiteX63" fmla="*/ 813460 w 2582883"/>
              <a:gd name="connsiteY63" fmla="*/ 1240972 h 3443844"/>
              <a:gd name="connsiteX64" fmla="*/ 825335 w 2582883"/>
              <a:gd name="connsiteY64" fmla="*/ 1205346 h 3443844"/>
              <a:gd name="connsiteX65" fmla="*/ 831273 w 2582883"/>
              <a:gd name="connsiteY65" fmla="*/ 1187533 h 3443844"/>
              <a:gd name="connsiteX66" fmla="*/ 843148 w 2582883"/>
              <a:gd name="connsiteY66" fmla="*/ 1175657 h 3443844"/>
              <a:gd name="connsiteX67" fmla="*/ 855023 w 2582883"/>
              <a:gd name="connsiteY67" fmla="*/ 1134094 h 3443844"/>
              <a:gd name="connsiteX68" fmla="*/ 866899 w 2582883"/>
              <a:gd name="connsiteY68" fmla="*/ 1098468 h 3443844"/>
              <a:gd name="connsiteX69" fmla="*/ 872836 w 2582883"/>
              <a:gd name="connsiteY69" fmla="*/ 1080655 h 3443844"/>
              <a:gd name="connsiteX70" fmla="*/ 884712 w 2582883"/>
              <a:gd name="connsiteY70" fmla="*/ 1068779 h 3443844"/>
              <a:gd name="connsiteX71" fmla="*/ 908462 w 2582883"/>
              <a:gd name="connsiteY71" fmla="*/ 997527 h 3443844"/>
              <a:gd name="connsiteX72" fmla="*/ 914400 w 2582883"/>
              <a:gd name="connsiteY72" fmla="*/ 979714 h 3443844"/>
              <a:gd name="connsiteX73" fmla="*/ 932213 w 2582883"/>
              <a:gd name="connsiteY73" fmla="*/ 967839 h 3443844"/>
              <a:gd name="connsiteX74" fmla="*/ 950026 w 2582883"/>
              <a:gd name="connsiteY74" fmla="*/ 932213 h 3443844"/>
              <a:gd name="connsiteX75" fmla="*/ 973777 w 2582883"/>
              <a:gd name="connsiteY75" fmla="*/ 902525 h 3443844"/>
              <a:gd name="connsiteX76" fmla="*/ 991590 w 2582883"/>
              <a:gd name="connsiteY76" fmla="*/ 872836 h 3443844"/>
              <a:gd name="connsiteX77" fmla="*/ 1009403 w 2582883"/>
              <a:gd name="connsiteY77" fmla="*/ 843148 h 3443844"/>
              <a:gd name="connsiteX78" fmla="*/ 1015340 w 2582883"/>
              <a:gd name="connsiteY78" fmla="*/ 825335 h 3443844"/>
              <a:gd name="connsiteX79" fmla="*/ 1050966 w 2582883"/>
              <a:gd name="connsiteY79" fmla="*/ 813460 h 3443844"/>
              <a:gd name="connsiteX80" fmla="*/ 1068779 w 2582883"/>
              <a:gd name="connsiteY80" fmla="*/ 807522 h 3443844"/>
              <a:gd name="connsiteX81" fmla="*/ 1098468 w 2582883"/>
              <a:gd name="connsiteY81" fmla="*/ 801584 h 3443844"/>
              <a:gd name="connsiteX82" fmla="*/ 1163782 w 2582883"/>
              <a:gd name="connsiteY82" fmla="*/ 789709 h 3443844"/>
              <a:gd name="connsiteX83" fmla="*/ 1181595 w 2582883"/>
              <a:gd name="connsiteY83" fmla="*/ 783772 h 3443844"/>
              <a:gd name="connsiteX84" fmla="*/ 1235034 w 2582883"/>
              <a:gd name="connsiteY84" fmla="*/ 771896 h 3443844"/>
              <a:gd name="connsiteX85" fmla="*/ 1246909 w 2582883"/>
              <a:gd name="connsiteY85" fmla="*/ 754083 h 3443844"/>
              <a:gd name="connsiteX86" fmla="*/ 1300348 w 2582883"/>
              <a:gd name="connsiteY86" fmla="*/ 730333 h 3443844"/>
              <a:gd name="connsiteX87" fmla="*/ 1324099 w 2582883"/>
              <a:gd name="connsiteY87" fmla="*/ 706582 h 3443844"/>
              <a:gd name="connsiteX88" fmla="*/ 1330036 w 2582883"/>
              <a:gd name="connsiteY88" fmla="*/ 688769 h 3443844"/>
              <a:gd name="connsiteX89" fmla="*/ 1359725 w 2582883"/>
              <a:gd name="connsiteY89" fmla="*/ 659081 h 3443844"/>
              <a:gd name="connsiteX90" fmla="*/ 1371600 w 2582883"/>
              <a:gd name="connsiteY90" fmla="*/ 647205 h 3443844"/>
              <a:gd name="connsiteX91" fmla="*/ 1395351 w 2582883"/>
              <a:gd name="connsiteY91" fmla="*/ 617517 h 3443844"/>
              <a:gd name="connsiteX92" fmla="*/ 1401288 w 2582883"/>
              <a:gd name="connsiteY92" fmla="*/ 599704 h 3443844"/>
              <a:gd name="connsiteX93" fmla="*/ 1430977 w 2582883"/>
              <a:gd name="connsiteY93" fmla="*/ 581891 h 3443844"/>
              <a:gd name="connsiteX94" fmla="*/ 1466603 w 2582883"/>
              <a:gd name="connsiteY94" fmla="*/ 558140 h 3443844"/>
              <a:gd name="connsiteX95" fmla="*/ 1484416 w 2582883"/>
              <a:gd name="connsiteY95" fmla="*/ 546265 h 3443844"/>
              <a:gd name="connsiteX96" fmla="*/ 1520042 w 2582883"/>
              <a:gd name="connsiteY96" fmla="*/ 534390 h 3443844"/>
              <a:gd name="connsiteX97" fmla="*/ 1537855 w 2582883"/>
              <a:gd name="connsiteY97" fmla="*/ 528452 h 3443844"/>
              <a:gd name="connsiteX98" fmla="*/ 1555668 w 2582883"/>
              <a:gd name="connsiteY98" fmla="*/ 522514 h 3443844"/>
              <a:gd name="connsiteX99" fmla="*/ 1573481 w 2582883"/>
              <a:gd name="connsiteY99" fmla="*/ 510639 h 3443844"/>
              <a:gd name="connsiteX100" fmla="*/ 1644732 w 2582883"/>
              <a:gd name="connsiteY100" fmla="*/ 492826 h 3443844"/>
              <a:gd name="connsiteX101" fmla="*/ 1739735 w 2582883"/>
              <a:gd name="connsiteY101" fmla="*/ 498764 h 3443844"/>
              <a:gd name="connsiteX102" fmla="*/ 1775361 w 2582883"/>
              <a:gd name="connsiteY102" fmla="*/ 510639 h 3443844"/>
              <a:gd name="connsiteX103" fmla="*/ 1917865 w 2582883"/>
              <a:gd name="connsiteY103" fmla="*/ 510639 h 3443844"/>
              <a:gd name="connsiteX104" fmla="*/ 1971304 w 2582883"/>
              <a:gd name="connsiteY104" fmla="*/ 528452 h 3443844"/>
              <a:gd name="connsiteX105" fmla="*/ 2024743 w 2582883"/>
              <a:gd name="connsiteY105" fmla="*/ 546265 h 3443844"/>
              <a:gd name="connsiteX106" fmla="*/ 2042556 w 2582883"/>
              <a:gd name="connsiteY106" fmla="*/ 552203 h 3443844"/>
              <a:gd name="connsiteX107" fmla="*/ 2060369 w 2582883"/>
              <a:gd name="connsiteY107" fmla="*/ 558140 h 3443844"/>
              <a:gd name="connsiteX108" fmla="*/ 2072244 w 2582883"/>
              <a:gd name="connsiteY108" fmla="*/ 570016 h 3443844"/>
              <a:gd name="connsiteX109" fmla="*/ 2113808 w 2582883"/>
              <a:gd name="connsiteY109" fmla="*/ 581891 h 3443844"/>
              <a:gd name="connsiteX110" fmla="*/ 2167247 w 2582883"/>
              <a:gd name="connsiteY110" fmla="*/ 599704 h 3443844"/>
              <a:gd name="connsiteX111" fmla="*/ 2185060 w 2582883"/>
              <a:gd name="connsiteY111" fmla="*/ 605642 h 3443844"/>
              <a:gd name="connsiteX112" fmla="*/ 2214748 w 2582883"/>
              <a:gd name="connsiteY112" fmla="*/ 611579 h 3443844"/>
              <a:gd name="connsiteX113" fmla="*/ 2339439 w 2582883"/>
              <a:gd name="connsiteY113" fmla="*/ 593766 h 3443844"/>
              <a:gd name="connsiteX114" fmla="*/ 2357252 w 2582883"/>
              <a:gd name="connsiteY114" fmla="*/ 587829 h 3443844"/>
              <a:gd name="connsiteX115" fmla="*/ 2363190 w 2582883"/>
              <a:gd name="connsiteY115" fmla="*/ 486888 h 3443844"/>
              <a:gd name="connsiteX116" fmla="*/ 2369127 w 2582883"/>
              <a:gd name="connsiteY116" fmla="*/ 469075 h 3443844"/>
              <a:gd name="connsiteX117" fmla="*/ 2381003 w 2582883"/>
              <a:gd name="connsiteY117" fmla="*/ 457200 h 3443844"/>
              <a:gd name="connsiteX118" fmla="*/ 2410691 w 2582883"/>
              <a:gd name="connsiteY118" fmla="*/ 433449 h 3443844"/>
              <a:gd name="connsiteX119" fmla="*/ 2440379 w 2582883"/>
              <a:gd name="connsiteY119" fmla="*/ 409699 h 3443844"/>
              <a:gd name="connsiteX120" fmla="*/ 2452255 w 2582883"/>
              <a:gd name="connsiteY120" fmla="*/ 397823 h 3443844"/>
              <a:gd name="connsiteX121" fmla="*/ 2487881 w 2582883"/>
              <a:gd name="connsiteY121" fmla="*/ 368135 h 3443844"/>
              <a:gd name="connsiteX122" fmla="*/ 2511631 w 2582883"/>
              <a:gd name="connsiteY122" fmla="*/ 344384 h 3443844"/>
              <a:gd name="connsiteX123" fmla="*/ 2517569 w 2582883"/>
              <a:gd name="connsiteY123" fmla="*/ 326572 h 3443844"/>
              <a:gd name="connsiteX124" fmla="*/ 2529444 w 2582883"/>
              <a:gd name="connsiteY124" fmla="*/ 314696 h 3443844"/>
              <a:gd name="connsiteX125" fmla="*/ 2553195 w 2582883"/>
              <a:gd name="connsiteY125" fmla="*/ 285008 h 3443844"/>
              <a:gd name="connsiteX126" fmla="*/ 2559132 w 2582883"/>
              <a:gd name="connsiteY126" fmla="*/ 267195 h 3443844"/>
              <a:gd name="connsiteX127" fmla="*/ 2571008 w 2582883"/>
              <a:gd name="connsiteY127" fmla="*/ 255320 h 3443844"/>
              <a:gd name="connsiteX128" fmla="*/ 2582883 w 2582883"/>
              <a:gd name="connsiteY128" fmla="*/ 219694 h 3443844"/>
              <a:gd name="connsiteX129" fmla="*/ 2576945 w 2582883"/>
              <a:gd name="connsiteY129" fmla="*/ 201881 h 3443844"/>
              <a:gd name="connsiteX130" fmla="*/ 2529444 w 2582883"/>
              <a:gd name="connsiteY130" fmla="*/ 178130 h 3443844"/>
              <a:gd name="connsiteX131" fmla="*/ 2511631 w 2582883"/>
              <a:gd name="connsiteY131" fmla="*/ 166255 h 3443844"/>
              <a:gd name="connsiteX132" fmla="*/ 2499756 w 2582883"/>
              <a:gd name="connsiteY132" fmla="*/ 154379 h 3443844"/>
              <a:gd name="connsiteX133" fmla="*/ 2464130 w 2582883"/>
              <a:gd name="connsiteY133" fmla="*/ 142504 h 3443844"/>
              <a:gd name="connsiteX134" fmla="*/ 2452255 w 2582883"/>
              <a:gd name="connsiteY134" fmla="*/ 124691 h 3443844"/>
              <a:gd name="connsiteX135" fmla="*/ 2434442 w 2582883"/>
              <a:gd name="connsiteY135" fmla="*/ 118753 h 3443844"/>
              <a:gd name="connsiteX136" fmla="*/ 2422566 w 2582883"/>
              <a:gd name="connsiteY136" fmla="*/ 106878 h 3443844"/>
              <a:gd name="connsiteX137" fmla="*/ 2404753 w 2582883"/>
              <a:gd name="connsiteY137" fmla="*/ 95003 h 3443844"/>
              <a:gd name="connsiteX138" fmla="*/ 2381003 w 2582883"/>
              <a:gd name="connsiteY138" fmla="*/ 65314 h 3443844"/>
              <a:gd name="connsiteX139" fmla="*/ 2351314 w 2582883"/>
              <a:gd name="connsiteY139" fmla="*/ 41564 h 3443844"/>
              <a:gd name="connsiteX140" fmla="*/ 2339439 w 2582883"/>
              <a:gd name="connsiteY140" fmla="*/ 29688 h 3443844"/>
              <a:gd name="connsiteX141" fmla="*/ 2327564 w 2582883"/>
              <a:gd name="connsiteY141" fmla="*/ 0 h 344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2582883" h="3443844">
                <a:moveTo>
                  <a:pt x="385948" y="3443844"/>
                </a:moveTo>
                <a:cubicBezTo>
                  <a:pt x="383969" y="3433948"/>
                  <a:pt x="380010" y="3424248"/>
                  <a:pt x="380010" y="3414156"/>
                </a:cubicBezTo>
                <a:cubicBezTo>
                  <a:pt x="380010" y="3263153"/>
                  <a:pt x="383102" y="3347617"/>
                  <a:pt x="391886" y="3259777"/>
                </a:cubicBezTo>
                <a:cubicBezTo>
                  <a:pt x="402625" y="3152387"/>
                  <a:pt x="391187" y="3215767"/>
                  <a:pt x="403761" y="3152899"/>
                </a:cubicBezTo>
                <a:cubicBezTo>
                  <a:pt x="405740" y="3129148"/>
                  <a:pt x="409699" y="3105480"/>
                  <a:pt x="409699" y="3081647"/>
                </a:cubicBezTo>
                <a:cubicBezTo>
                  <a:pt x="409699" y="3036082"/>
                  <a:pt x="407256" y="2990512"/>
                  <a:pt x="403761" y="2945081"/>
                </a:cubicBezTo>
                <a:cubicBezTo>
                  <a:pt x="403281" y="2938841"/>
                  <a:pt x="401043" y="2932635"/>
                  <a:pt x="397823" y="2927268"/>
                </a:cubicBezTo>
                <a:cubicBezTo>
                  <a:pt x="394943" y="2922468"/>
                  <a:pt x="389906" y="2919351"/>
                  <a:pt x="385948" y="2915392"/>
                </a:cubicBezTo>
                <a:cubicBezTo>
                  <a:pt x="269992" y="2920663"/>
                  <a:pt x="261450" y="2925589"/>
                  <a:pt x="154379" y="2915392"/>
                </a:cubicBezTo>
                <a:cubicBezTo>
                  <a:pt x="146255" y="2914618"/>
                  <a:pt x="138445" y="2911800"/>
                  <a:pt x="130629" y="2909455"/>
                </a:cubicBezTo>
                <a:cubicBezTo>
                  <a:pt x="118639" y="2905858"/>
                  <a:pt x="95003" y="2897579"/>
                  <a:pt x="95003" y="2897579"/>
                </a:cubicBezTo>
                <a:cubicBezTo>
                  <a:pt x="66319" y="2868898"/>
                  <a:pt x="102778" y="2903801"/>
                  <a:pt x="65314" y="2873829"/>
                </a:cubicBezTo>
                <a:cubicBezTo>
                  <a:pt x="23011" y="2839986"/>
                  <a:pt x="90452" y="2886628"/>
                  <a:pt x="35626" y="2850078"/>
                </a:cubicBezTo>
                <a:cubicBezTo>
                  <a:pt x="33647" y="2844140"/>
                  <a:pt x="33598" y="2837152"/>
                  <a:pt x="29688" y="2832265"/>
                </a:cubicBezTo>
                <a:cubicBezTo>
                  <a:pt x="25230" y="2826693"/>
                  <a:pt x="15657" y="2826441"/>
                  <a:pt x="11875" y="2820390"/>
                </a:cubicBezTo>
                <a:cubicBezTo>
                  <a:pt x="5241" y="2809775"/>
                  <a:pt x="0" y="2784764"/>
                  <a:pt x="0" y="2784764"/>
                </a:cubicBezTo>
                <a:cubicBezTo>
                  <a:pt x="3565" y="2770503"/>
                  <a:pt x="5000" y="2753451"/>
                  <a:pt x="17813" y="2743200"/>
                </a:cubicBezTo>
                <a:cubicBezTo>
                  <a:pt x="22700" y="2739290"/>
                  <a:pt x="30155" y="2740302"/>
                  <a:pt x="35626" y="2737262"/>
                </a:cubicBezTo>
                <a:cubicBezTo>
                  <a:pt x="48102" y="2730331"/>
                  <a:pt x="59377" y="2721429"/>
                  <a:pt x="71252" y="2713512"/>
                </a:cubicBezTo>
                <a:lnTo>
                  <a:pt x="71252" y="2713512"/>
                </a:lnTo>
                <a:cubicBezTo>
                  <a:pt x="75210" y="2709553"/>
                  <a:pt x="78120" y="2704140"/>
                  <a:pt x="83127" y="2701636"/>
                </a:cubicBezTo>
                <a:cubicBezTo>
                  <a:pt x="94323" y="2696038"/>
                  <a:pt x="118753" y="2689761"/>
                  <a:pt x="118753" y="2689761"/>
                </a:cubicBezTo>
                <a:cubicBezTo>
                  <a:pt x="141950" y="2666566"/>
                  <a:pt x="117610" y="2687364"/>
                  <a:pt x="148442" y="2671948"/>
                </a:cubicBezTo>
                <a:cubicBezTo>
                  <a:pt x="154825" y="2668757"/>
                  <a:pt x="160683" y="2664531"/>
                  <a:pt x="166255" y="2660073"/>
                </a:cubicBezTo>
                <a:cubicBezTo>
                  <a:pt x="170626" y="2656576"/>
                  <a:pt x="173123" y="2650701"/>
                  <a:pt x="178130" y="2648197"/>
                </a:cubicBezTo>
                <a:cubicBezTo>
                  <a:pt x="189326" y="2642599"/>
                  <a:pt x="203341" y="2643265"/>
                  <a:pt x="213756" y="2636322"/>
                </a:cubicBezTo>
                <a:cubicBezTo>
                  <a:pt x="225631" y="2628405"/>
                  <a:pt x="239290" y="2622664"/>
                  <a:pt x="249382" y="2612572"/>
                </a:cubicBezTo>
                <a:cubicBezTo>
                  <a:pt x="266303" y="2595650"/>
                  <a:pt x="256599" y="2603801"/>
                  <a:pt x="279070" y="2588821"/>
                </a:cubicBezTo>
                <a:cubicBezTo>
                  <a:pt x="283028" y="2582883"/>
                  <a:pt x="287754" y="2577391"/>
                  <a:pt x="290945" y="2571008"/>
                </a:cubicBezTo>
                <a:cubicBezTo>
                  <a:pt x="311489" y="2529920"/>
                  <a:pt x="291445" y="2433565"/>
                  <a:pt x="290945" y="2422566"/>
                </a:cubicBezTo>
                <a:cubicBezTo>
                  <a:pt x="292924" y="2377044"/>
                  <a:pt x="295025" y="2331527"/>
                  <a:pt x="296883" y="2286000"/>
                </a:cubicBezTo>
                <a:cubicBezTo>
                  <a:pt x="298983" y="2234545"/>
                  <a:pt x="299797" y="2183030"/>
                  <a:pt x="302821" y="2131621"/>
                </a:cubicBezTo>
                <a:cubicBezTo>
                  <a:pt x="303302" y="2123439"/>
                  <a:pt x="312809" y="2053251"/>
                  <a:pt x="314696" y="2042556"/>
                </a:cubicBezTo>
                <a:cubicBezTo>
                  <a:pt x="318204" y="2022679"/>
                  <a:pt x="320188" y="2002327"/>
                  <a:pt x="326571" y="1983179"/>
                </a:cubicBezTo>
                <a:lnTo>
                  <a:pt x="338447" y="1947553"/>
                </a:lnTo>
                <a:cubicBezTo>
                  <a:pt x="340426" y="1941615"/>
                  <a:pt x="339958" y="1934165"/>
                  <a:pt x="344384" y="1929740"/>
                </a:cubicBezTo>
                <a:lnTo>
                  <a:pt x="356260" y="1917865"/>
                </a:lnTo>
                <a:cubicBezTo>
                  <a:pt x="360218" y="1905990"/>
                  <a:pt x="361192" y="1892654"/>
                  <a:pt x="368135" y="1882239"/>
                </a:cubicBezTo>
                <a:cubicBezTo>
                  <a:pt x="372093" y="1876301"/>
                  <a:pt x="377112" y="1870947"/>
                  <a:pt x="380010" y="1864426"/>
                </a:cubicBezTo>
                <a:cubicBezTo>
                  <a:pt x="385094" y="1852987"/>
                  <a:pt x="384943" y="1839216"/>
                  <a:pt x="391886" y="1828800"/>
                </a:cubicBezTo>
                <a:cubicBezTo>
                  <a:pt x="425918" y="1777751"/>
                  <a:pt x="385116" y="1842340"/>
                  <a:pt x="409699" y="1793174"/>
                </a:cubicBezTo>
                <a:cubicBezTo>
                  <a:pt x="412890" y="1786791"/>
                  <a:pt x="418676" y="1781882"/>
                  <a:pt x="421574" y="1775361"/>
                </a:cubicBezTo>
                <a:cubicBezTo>
                  <a:pt x="426658" y="1763922"/>
                  <a:pt x="429491" y="1751610"/>
                  <a:pt x="433449" y="1739735"/>
                </a:cubicBezTo>
                <a:cubicBezTo>
                  <a:pt x="435428" y="1733797"/>
                  <a:pt x="435915" y="1727130"/>
                  <a:pt x="439387" y="1721922"/>
                </a:cubicBezTo>
                <a:lnTo>
                  <a:pt x="463138" y="1686296"/>
                </a:lnTo>
                <a:cubicBezTo>
                  <a:pt x="467096" y="1674421"/>
                  <a:pt x="468070" y="1661085"/>
                  <a:pt x="475013" y="1650670"/>
                </a:cubicBezTo>
                <a:cubicBezTo>
                  <a:pt x="478971" y="1644732"/>
                  <a:pt x="483697" y="1639240"/>
                  <a:pt x="486888" y="1632857"/>
                </a:cubicBezTo>
                <a:cubicBezTo>
                  <a:pt x="489687" y="1627259"/>
                  <a:pt x="490027" y="1620642"/>
                  <a:pt x="492826" y="1615044"/>
                </a:cubicBezTo>
                <a:cubicBezTo>
                  <a:pt x="500317" y="1600061"/>
                  <a:pt x="505530" y="1596402"/>
                  <a:pt x="516577" y="1585356"/>
                </a:cubicBezTo>
                <a:cubicBezTo>
                  <a:pt x="525551" y="1549455"/>
                  <a:pt x="519931" y="1569357"/>
                  <a:pt x="534390" y="1525979"/>
                </a:cubicBezTo>
                <a:cubicBezTo>
                  <a:pt x="534392" y="1525974"/>
                  <a:pt x="546262" y="1490357"/>
                  <a:pt x="546265" y="1490353"/>
                </a:cubicBezTo>
                <a:cubicBezTo>
                  <a:pt x="561245" y="1467882"/>
                  <a:pt x="553094" y="1477586"/>
                  <a:pt x="570016" y="1460665"/>
                </a:cubicBezTo>
                <a:cubicBezTo>
                  <a:pt x="571995" y="1454727"/>
                  <a:pt x="572315" y="1447945"/>
                  <a:pt x="575953" y="1442852"/>
                </a:cubicBezTo>
                <a:cubicBezTo>
                  <a:pt x="593563" y="1418197"/>
                  <a:pt x="594989" y="1420673"/>
                  <a:pt x="617517" y="1413164"/>
                </a:cubicBezTo>
                <a:cubicBezTo>
                  <a:pt x="638243" y="1392436"/>
                  <a:pt x="624081" y="1403059"/>
                  <a:pt x="665018" y="1389413"/>
                </a:cubicBezTo>
                <a:lnTo>
                  <a:pt x="682831" y="1383475"/>
                </a:lnTo>
                <a:cubicBezTo>
                  <a:pt x="686789" y="1377537"/>
                  <a:pt x="688655" y="1369444"/>
                  <a:pt x="694706" y="1365662"/>
                </a:cubicBezTo>
                <a:cubicBezTo>
                  <a:pt x="705321" y="1359028"/>
                  <a:pt x="730332" y="1353787"/>
                  <a:pt x="730332" y="1353787"/>
                </a:cubicBezTo>
                <a:cubicBezTo>
                  <a:pt x="738249" y="1345870"/>
                  <a:pt x="747873" y="1339352"/>
                  <a:pt x="754083" y="1330036"/>
                </a:cubicBezTo>
                <a:cubicBezTo>
                  <a:pt x="758041" y="1324098"/>
                  <a:pt x="760386" y="1316681"/>
                  <a:pt x="765958" y="1312223"/>
                </a:cubicBezTo>
                <a:cubicBezTo>
                  <a:pt x="770845" y="1308313"/>
                  <a:pt x="777833" y="1308265"/>
                  <a:pt x="783771" y="1306286"/>
                </a:cubicBezTo>
                <a:cubicBezTo>
                  <a:pt x="785750" y="1300348"/>
                  <a:pt x="786489" y="1293840"/>
                  <a:pt x="789709" y="1288473"/>
                </a:cubicBezTo>
                <a:cubicBezTo>
                  <a:pt x="792589" y="1283673"/>
                  <a:pt x="799080" y="1281604"/>
                  <a:pt x="801584" y="1276597"/>
                </a:cubicBezTo>
                <a:cubicBezTo>
                  <a:pt x="807182" y="1265401"/>
                  <a:pt x="809502" y="1252847"/>
                  <a:pt x="813460" y="1240972"/>
                </a:cubicBezTo>
                <a:lnTo>
                  <a:pt x="825335" y="1205346"/>
                </a:lnTo>
                <a:cubicBezTo>
                  <a:pt x="827314" y="1199408"/>
                  <a:pt x="826847" y="1191959"/>
                  <a:pt x="831273" y="1187533"/>
                </a:cubicBezTo>
                <a:lnTo>
                  <a:pt x="843148" y="1175657"/>
                </a:lnTo>
                <a:cubicBezTo>
                  <a:pt x="863104" y="1115792"/>
                  <a:pt x="832656" y="1208650"/>
                  <a:pt x="855023" y="1134094"/>
                </a:cubicBezTo>
                <a:cubicBezTo>
                  <a:pt x="858620" y="1122104"/>
                  <a:pt x="862941" y="1110343"/>
                  <a:pt x="866899" y="1098468"/>
                </a:cubicBezTo>
                <a:cubicBezTo>
                  <a:pt x="868878" y="1092530"/>
                  <a:pt x="868410" y="1085081"/>
                  <a:pt x="872836" y="1080655"/>
                </a:cubicBezTo>
                <a:lnTo>
                  <a:pt x="884712" y="1068779"/>
                </a:lnTo>
                <a:lnTo>
                  <a:pt x="908462" y="997527"/>
                </a:lnTo>
                <a:cubicBezTo>
                  <a:pt x="910441" y="991589"/>
                  <a:pt x="909192" y="983186"/>
                  <a:pt x="914400" y="979714"/>
                </a:cubicBezTo>
                <a:lnTo>
                  <a:pt x="932213" y="967839"/>
                </a:lnTo>
                <a:cubicBezTo>
                  <a:pt x="966245" y="916790"/>
                  <a:pt x="925443" y="981379"/>
                  <a:pt x="950026" y="932213"/>
                </a:cubicBezTo>
                <a:cubicBezTo>
                  <a:pt x="957517" y="917230"/>
                  <a:pt x="962730" y="913571"/>
                  <a:pt x="973777" y="902525"/>
                </a:cubicBezTo>
                <a:cubicBezTo>
                  <a:pt x="990595" y="852066"/>
                  <a:pt x="967139" y="913589"/>
                  <a:pt x="991590" y="872836"/>
                </a:cubicBezTo>
                <a:cubicBezTo>
                  <a:pt x="1014712" y="834298"/>
                  <a:pt x="979313" y="873235"/>
                  <a:pt x="1009403" y="843148"/>
                </a:cubicBezTo>
                <a:cubicBezTo>
                  <a:pt x="1011382" y="837210"/>
                  <a:pt x="1010247" y="828973"/>
                  <a:pt x="1015340" y="825335"/>
                </a:cubicBezTo>
                <a:cubicBezTo>
                  <a:pt x="1025526" y="818059"/>
                  <a:pt x="1039091" y="817418"/>
                  <a:pt x="1050966" y="813460"/>
                </a:cubicBezTo>
                <a:cubicBezTo>
                  <a:pt x="1056904" y="811481"/>
                  <a:pt x="1062642" y="808750"/>
                  <a:pt x="1068779" y="807522"/>
                </a:cubicBezTo>
                <a:lnTo>
                  <a:pt x="1098468" y="801584"/>
                </a:lnTo>
                <a:cubicBezTo>
                  <a:pt x="1117901" y="798051"/>
                  <a:pt x="1144208" y="794602"/>
                  <a:pt x="1163782" y="789709"/>
                </a:cubicBezTo>
                <a:cubicBezTo>
                  <a:pt x="1169854" y="788191"/>
                  <a:pt x="1175485" y="785130"/>
                  <a:pt x="1181595" y="783772"/>
                </a:cubicBezTo>
                <a:cubicBezTo>
                  <a:pt x="1244284" y="769841"/>
                  <a:pt x="1194940" y="785261"/>
                  <a:pt x="1235034" y="771896"/>
                </a:cubicBezTo>
                <a:cubicBezTo>
                  <a:pt x="1238992" y="765958"/>
                  <a:pt x="1240858" y="757865"/>
                  <a:pt x="1246909" y="754083"/>
                </a:cubicBezTo>
                <a:cubicBezTo>
                  <a:pt x="1301942" y="719688"/>
                  <a:pt x="1264915" y="760704"/>
                  <a:pt x="1300348" y="730333"/>
                </a:cubicBezTo>
                <a:cubicBezTo>
                  <a:pt x="1308849" y="723047"/>
                  <a:pt x="1324099" y="706582"/>
                  <a:pt x="1324099" y="706582"/>
                </a:cubicBezTo>
                <a:cubicBezTo>
                  <a:pt x="1326078" y="700644"/>
                  <a:pt x="1326281" y="693776"/>
                  <a:pt x="1330036" y="688769"/>
                </a:cubicBezTo>
                <a:cubicBezTo>
                  <a:pt x="1338433" y="677573"/>
                  <a:pt x="1349829" y="668977"/>
                  <a:pt x="1359725" y="659081"/>
                </a:cubicBezTo>
                <a:cubicBezTo>
                  <a:pt x="1363684" y="655122"/>
                  <a:pt x="1368495" y="651863"/>
                  <a:pt x="1371600" y="647205"/>
                </a:cubicBezTo>
                <a:cubicBezTo>
                  <a:pt x="1386580" y="624734"/>
                  <a:pt x="1378429" y="634438"/>
                  <a:pt x="1395351" y="617517"/>
                </a:cubicBezTo>
                <a:cubicBezTo>
                  <a:pt x="1397330" y="611579"/>
                  <a:pt x="1398068" y="605071"/>
                  <a:pt x="1401288" y="599704"/>
                </a:cubicBezTo>
                <a:cubicBezTo>
                  <a:pt x="1409438" y="586121"/>
                  <a:pt x="1416967" y="586561"/>
                  <a:pt x="1430977" y="581891"/>
                </a:cubicBezTo>
                <a:cubicBezTo>
                  <a:pt x="1464743" y="548125"/>
                  <a:pt x="1432232" y="575326"/>
                  <a:pt x="1466603" y="558140"/>
                </a:cubicBezTo>
                <a:cubicBezTo>
                  <a:pt x="1472986" y="554949"/>
                  <a:pt x="1477895" y="549163"/>
                  <a:pt x="1484416" y="546265"/>
                </a:cubicBezTo>
                <a:cubicBezTo>
                  <a:pt x="1495855" y="541181"/>
                  <a:pt x="1508167" y="538348"/>
                  <a:pt x="1520042" y="534390"/>
                </a:cubicBezTo>
                <a:lnTo>
                  <a:pt x="1537855" y="528452"/>
                </a:lnTo>
                <a:cubicBezTo>
                  <a:pt x="1543793" y="526473"/>
                  <a:pt x="1550460" y="525986"/>
                  <a:pt x="1555668" y="522514"/>
                </a:cubicBezTo>
                <a:cubicBezTo>
                  <a:pt x="1561606" y="518556"/>
                  <a:pt x="1566960" y="513537"/>
                  <a:pt x="1573481" y="510639"/>
                </a:cubicBezTo>
                <a:cubicBezTo>
                  <a:pt x="1601709" y="498094"/>
                  <a:pt x="1614859" y="497805"/>
                  <a:pt x="1644732" y="492826"/>
                </a:cubicBezTo>
                <a:cubicBezTo>
                  <a:pt x="1676400" y="494805"/>
                  <a:pt x="1708296" y="494477"/>
                  <a:pt x="1739735" y="498764"/>
                </a:cubicBezTo>
                <a:cubicBezTo>
                  <a:pt x="1752138" y="500455"/>
                  <a:pt x="1775361" y="510639"/>
                  <a:pt x="1775361" y="510639"/>
                </a:cubicBezTo>
                <a:cubicBezTo>
                  <a:pt x="1832887" y="496257"/>
                  <a:pt x="1813669" y="498616"/>
                  <a:pt x="1917865" y="510639"/>
                </a:cubicBezTo>
                <a:cubicBezTo>
                  <a:pt x="1917870" y="510640"/>
                  <a:pt x="1962395" y="525482"/>
                  <a:pt x="1971304" y="528452"/>
                </a:cubicBezTo>
                <a:lnTo>
                  <a:pt x="2024743" y="546265"/>
                </a:lnTo>
                <a:lnTo>
                  <a:pt x="2042556" y="552203"/>
                </a:lnTo>
                <a:lnTo>
                  <a:pt x="2060369" y="558140"/>
                </a:lnTo>
                <a:cubicBezTo>
                  <a:pt x="2064327" y="562099"/>
                  <a:pt x="2067444" y="567136"/>
                  <a:pt x="2072244" y="570016"/>
                </a:cubicBezTo>
                <a:cubicBezTo>
                  <a:pt x="2078891" y="574004"/>
                  <a:pt x="2108638" y="580340"/>
                  <a:pt x="2113808" y="581891"/>
                </a:cubicBezTo>
                <a:cubicBezTo>
                  <a:pt x="2113843" y="581901"/>
                  <a:pt x="2158323" y="596729"/>
                  <a:pt x="2167247" y="599704"/>
                </a:cubicBezTo>
                <a:cubicBezTo>
                  <a:pt x="2173185" y="601683"/>
                  <a:pt x="2178923" y="604415"/>
                  <a:pt x="2185060" y="605642"/>
                </a:cubicBezTo>
                <a:lnTo>
                  <a:pt x="2214748" y="611579"/>
                </a:lnTo>
                <a:cubicBezTo>
                  <a:pt x="2242480" y="608498"/>
                  <a:pt x="2317195" y="601180"/>
                  <a:pt x="2339439" y="593766"/>
                </a:cubicBezTo>
                <a:lnTo>
                  <a:pt x="2357252" y="587829"/>
                </a:lnTo>
                <a:cubicBezTo>
                  <a:pt x="2359231" y="554182"/>
                  <a:pt x="2359836" y="520426"/>
                  <a:pt x="2363190" y="486888"/>
                </a:cubicBezTo>
                <a:cubicBezTo>
                  <a:pt x="2363813" y="480660"/>
                  <a:pt x="2365907" y="474442"/>
                  <a:pt x="2369127" y="469075"/>
                </a:cubicBezTo>
                <a:cubicBezTo>
                  <a:pt x="2372007" y="464275"/>
                  <a:pt x="2377506" y="461571"/>
                  <a:pt x="2381003" y="457200"/>
                </a:cubicBezTo>
                <a:cubicBezTo>
                  <a:pt x="2400537" y="432784"/>
                  <a:pt x="2382436" y="442868"/>
                  <a:pt x="2410691" y="433449"/>
                </a:cubicBezTo>
                <a:cubicBezTo>
                  <a:pt x="2434343" y="397970"/>
                  <a:pt x="2408512" y="428819"/>
                  <a:pt x="2440379" y="409699"/>
                </a:cubicBezTo>
                <a:cubicBezTo>
                  <a:pt x="2445180" y="406819"/>
                  <a:pt x="2447954" y="401407"/>
                  <a:pt x="2452255" y="397823"/>
                </a:cubicBezTo>
                <a:cubicBezTo>
                  <a:pt x="2494606" y="362530"/>
                  <a:pt x="2461018" y="394996"/>
                  <a:pt x="2487881" y="368135"/>
                </a:cubicBezTo>
                <a:cubicBezTo>
                  <a:pt x="2503712" y="320638"/>
                  <a:pt x="2479966" y="376048"/>
                  <a:pt x="2511631" y="344384"/>
                </a:cubicBezTo>
                <a:cubicBezTo>
                  <a:pt x="2516057" y="339959"/>
                  <a:pt x="2514349" y="331939"/>
                  <a:pt x="2517569" y="326572"/>
                </a:cubicBezTo>
                <a:cubicBezTo>
                  <a:pt x="2520449" y="321772"/>
                  <a:pt x="2525947" y="319068"/>
                  <a:pt x="2529444" y="314696"/>
                </a:cubicBezTo>
                <a:cubicBezTo>
                  <a:pt x="2559394" y="277256"/>
                  <a:pt x="2524529" y="313672"/>
                  <a:pt x="2553195" y="285008"/>
                </a:cubicBezTo>
                <a:cubicBezTo>
                  <a:pt x="2555174" y="279070"/>
                  <a:pt x="2555912" y="272562"/>
                  <a:pt x="2559132" y="267195"/>
                </a:cubicBezTo>
                <a:cubicBezTo>
                  <a:pt x="2562012" y="262395"/>
                  <a:pt x="2568504" y="260327"/>
                  <a:pt x="2571008" y="255320"/>
                </a:cubicBezTo>
                <a:cubicBezTo>
                  <a:pt x="2576606" y="244124"/>
                  <a:pt x="2582883" y="219694"/>
                  <a:pt x="2582883" y="219694"/>
                </a:cubicBezTo>
                <a:cubicBezTo>
                  <a:pt x="2580904" y="213756"/>
                  <a:pt x="2580165" y="207248"/>
                  <a:pt x="2576945" y="201881"/>
                </a:cubicBezTo>
                <a:cubicBezTo>
                  <a:pt x="2563933" y="180193"/>
                  <a:pt x="2553133" y="193922"/>
                  <a:pt x="2529444" y="178130"/>
                </a:cubicBezTo>
                <a:cubicBezTo>
                  <a:pt x="2523506" y="174172"/>
                  <a:pt x="2517203" y="170713"/>
                  <a:pt x="2511631" y="166255"/>
                </a:cubicBezTo>
                <a:cubicBezTo>
                  <a:pt x="2507260" y="162758"/>
                  <a:pt x="2504763" y="156883"/>
                  <a:pt x="2499756" y="154379"/>
                </a:cubicBezTo>
                <a:cubicBezTo>
                  <a:pt x="2488560" y="148781"/>
                  <a:pt x="2464130" y="142504"/>
                  <a:pt x="2464130" y="142504"/>
                </a:cubicBezTo>
                <a:cubicBezTo>
                  <a:pt x="2460172" y="136566"/>
                  <a:pt x="2457827" y="129149"/>
                  <a:pt x="2452255" y="124691"/>
                </a:cubicBezTo>
                <a:cubicBezTo>
                  <a:pt x="2447368" y="120781"/>
                  <a:pt x="2439809" y="121973"/>
                  <a:pt x="2434442" y="118753"/>
                </a:cubicBezTo>
                <a:cubicBezTo>
                  <a:pt x="2429642" y="115873"/>
                  <a:pt x="2426938" y="110375"/>
                  <a:pt x="2422566" y="106878"/>
                </a:cubicBezTo>
                <a:cubicBezTo>
                  <a:pt x="2416994" y="102420"/>
                  <a:pt x="2410325" y="99461"/>
                  <a:pt x="2404753" y="95003"/>
                </a:cubicBezTo>
                <a:cubicBezTo>
                  <a:pt x="2388824" y="82260"/>
                  <a:pt x="2394718" y="82458"/>
                  <a:pt x="2381003" y="65314"/>
                </a:cubicBezTo>
                <a:cubicBezTo>
                  <a:pt x="2368260" y="49385"/>
                  <a:pt x="2368458" y="55279"/>
                  <a:pt x="2351314" y="41564"/>
                </a:cubicBezTo>
                <a:cubicBezTo>
                  <a:pt x="2346943" y="38067"/>
                  <a:pt x="2343397" y="33647"/>
                  <a:pt x="2339439" y="29688"/>
                </a:cubicBezTo>
                <a:cubicBezTo>
                  <a:pt x="2332101" y="7677"/>
                  <a:pt x="2336300" y="17473"/>
                  <a:pt x="2327564" y="0"/>
                </a:cubicBezTo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orma livre 29"/>
          <p:cNvSpPr/>
          <p:nvPr/>
        </p:nvSpPr>
        <p:spPr>
          <a:xfrm>
            <a:off x="3969643" y="2830155"/>
            <a:ext cx="962025" cy="2805112"/>
          </a:xfrm>
          <a:custGeom>
            <a:avLst/>
            <a:gdLst>
              <a:gd name="connsiteX0" fmla="*/ 0 w 962025"/>
              <a:gd name="connsiteY0" fmla="*/ 2805112 h 2805112"/>
              <a:gd name="connsiteX1" fmla="*/ 23813 w 962025"/>
              <a:gd name="connsiteY1" fmla="*/ 2786062 h 2805112"/>
              <a:gd name="connsiteX2" fmla="*/ 38100 w 962025"/>
              <a:gd name="connsiteY2" fmla="*/ 2781300 h 2805112"/>
              <a:gd name="connsiteX3" fmla="*/ 66675 w 962025"/>
              <a:gd name="connsiteY3" fmla="*/ 2762250 h 2805112"/>
              <a:gd name="connsiteX4" fmla="*/ 76200 w 962025"/>
              <a:gd name="connsiteY4" fmla="*/ 2747962 h 2805112"/>
              <a:gd name="connsiteX5" fmla="*/ 90488 w 962025"/>
              <a:gd name="connsiteY5" fmla="*/ 2738437 h 2805112"/>
              <a:gd name="connsiteX6" fmla="*/ 95250 w 962025"/>
              <a:gd name="connsiteY6" fmla="*/ 2724150 h 2805112"/>
              <a:gd name="connsiteX7" fmla="*/ 114300 w 962025"/>
              <a:gd name="connsiteY7" fmla="*/ 2695575 h 2805112"/>
              <a:gd name="connsiteX8" fmla="*/ 123825 w 962025"/>
              <a:gd name="connsiteY8" fmla="*/ 2681287 h 2805112"/>
              <a:gd name="connsiteX9" fmla="*/ 138113 w 962025"/>
              <a:gd name="connsiteY9" fmla="*/ 2671762 h 2805112"/>
              <a:gd name="connsiteX10" fmla="*/ 147638 w 962025"/>
              <a:gd name="connsiteY10" fmla="*/ 2657475 h 2805112"/>
              <a:gd name="connsiteX11" fmla="*/ 176213 w 962025"/>
              <a:gd name="connsiteY11" fmla="*/ 2638425 h 2805112"/>
              <a:gd name="connsiteX12" fmla="*/ 195263 w 962025"/>
              <a:gd name="connsiteY12" fmla="*/ 2619375 h 2805112"/>
              <a:gd name="connsiteX13" fmla="*/ 204788 w 962025"/>
              <a:gd name="connsiteY13" fmla="*/ 2605087 h 2805112"/>
              <a:gd name="connsiteX14" fmla="*/ 219075 w 962025"/>
              <a:gd name="connsiteY14" fmla="*/ 2595562 h 2805112"/>
              <a:gd name="connsiteX15" fmla="*/ 228600 w 962025"/>
              <a:gd name="connsiteY15" fmla="*/ 2581275 h 2805112"/>
              <a:gd name="connsiteX16" fmla="*/ 257175 w 962025"/>
              <a:gd name="connsiteY16" fmla="*/ 2562225 h 2805112"/>
              <a:gd name="connsiteX17" fmla="*/ 261938 w 962025"/>
              <a:gd name="connsiteY17" fmla="*/ 2547937 h 2805112"/>
              <a:gd name="connsiteX18" fmla="*/ 276225 w 962025"/>
              <a:gd name="connsiteY18" fmla="*/ 2538412 h 2805112"/>
              <a:gd name="connsiteX19" fmla="*/ 290513 w 962025"/>
              <a:gd name="connsiteY19" fmla="*/ 2524125 h 2805112"/>
              <a:gd name="connsiteX20" fmla="*/ 309563 w 962025"/>
              <a:gd name="connsiteY20" fmla="*/ 2500312 h 2805112"/>
              <a:gd name="connsiteX21" fmla="*/ 328613 w 962025"/>
              <a:gd name="connsiteY21" fmla="*/ 2476500 h 2805112"/>
              <a:gd name="connsiteX22" fmla="*/ 361950 w 962025"/>
              <a:gd name="connsiteY22" fmla="*/ 2438400 h 2805112"/>
              <a:gd name="connsiteX23" fmla="*/ 371475 w 962025"/>
              <a:gd name="connsiteY23" fmla="*/ 2424112 h 2805112"/>
              <a:gd name="connsiteX24" fmla="*/ 385763 w 962025"/>
              <a:gd name="connsiteY24" fmla="*/ 2414587 h 2805112"/>
              <a:gd name="connsiteX25" fmla="*/ 390525 w 962025"/>
              <a:gd name="connsiteY25" fmla="*/ 2400300 h 2805112"/>
              <a:gd name="connsiteX26" fmla="*/ 423863 w 962025"/>
              <a:gd name="connsiteY26" fmla="*/ 2362200 h 2805112"/>
              <a:gd name="connsiteX27" fmla="*/ 442913 w 962025"/>
              <a:gd name="connsiteY27" fmla="*/ 2338387 h 2805112"/>
              <a:gd name="connsiteX28" fmla="*/ 452438 w 962025"/>
              <a:gd name="connsiteY28" fmla="*/ 2324100 h 2805112"/>
              <a:gd name="connsiteX29" fmla="*/ 481013 w 962025"/>
              <a:gd name="connsiteY29" fmla="*/ 2300287 h 2805112"/>
              <a:gd name="connsiteX30" fmla="*/ 490538 w 962025"/>
              <a:gd name="connsiteY30" fmla="*/ 2286000 h 2805112"/>
              <a:gd name="connsiteX31" fmla="*/ 519113 w 962025"/>
              <a:gd name="connsiteY31" fmla="*/ 2266950 h 2805112"/>
              <a:gd name="connsiteX32" fmla="*/ 528638 w 962025"/>
              <a:gd name="connsiteY32" fmla="*/ 2252662 h 2805112"/>
              <a:gd name="connsiteX33" fmla="*/ 542925 w 962025"/>
              <a:gd name="connsiteY33" fmla="*/ 2247900 h 2805112"/>
              <a:gd name="connsiteX34" fmla="*/ 557213 w 962025"/>
              <a:gd name="connsiteY34" fmla="*/ 2238375 h 2805112"/>
              <a:gd name="connsiteX35" fmla="*/ 581025 w 962025"/>
              <a:gd name="connsiteY35" fmla="*/ 2219325 h 2805112"/>
              <a:gd name="connsiteX36" fmla="*/ 590550 w 962025"/>
              <a:gd name="connsiteY36" fmla="*/ 2205037 h 2805112"/>
              <a:gd name="connsiteX37" fmla="*/ 619125 w 962025"/>
              <a:gd name="connsiteY37" fmla="*/ 2185987 h 2805112"/>
              <a:gd name="connsiteX38" fmla="*/ 642938 w 962025"/>
              <a:gd name="connsiteY38" fmla="*/ 2166937 h 2805112"/>
              <a:gd name="connsiteX39" fmla="*/ 652463 w 962025"/>
              <a:gd name="connsiteY39" fmla="*/ 2152650 h 2805112"/>
              <a:gd name="connsiteX40" fmla="*/ 666750 w 962025"/>
              <a:gd name="connsiteY40" fmla="*/ 2147887 h 2805112"/>
              <a:gd name="connsiteX41" fmla="*/ 681038 w 962025"/>
              <a:gd name="connsiteY41" fmla="*/ 2138362 h 2805112"/>
              <a:gd name="connsiteX42" fmla="*/ 704850 w 962025"/>
              <a:gd name="connsiteY42" fmla="*/ 2114550 h 2805112"/>
              <a:gd name="connsiteX43" fmla="*/ 728663 w 962025"/>
              <a:gd name="connsiteY43" fmla="*/ 2095500 h 2805112"/>
              <a:gd name="connsiteX44" fmla="*/ 733425 w 962025"/>
              <a:gd name="connsiteY44" fmla="*/ 2081212 h 2805112"/>
              <a:gd name="connsiteX45" fmla="*/ 747713 w 962025"/>
              <a:gd name="connsiteY45" fmla="*/ 2071687 h 2805112"/>
              <a:gd name="connsiteX46" fmla="*/ 757238 w 962025"/>
              <a:gd name="connsiteY46" fmla="*/ 2057400 h 2805112"/>
              <a:gd name="connsiteX47" fmla="*/ 785813 w 962025"/>
              <a:gd name="connsiteY47" fmla="*/ 2000250 h 2805112"/>
              <a:gd name="connsiteX48" fmla="*/ 795338 w 962025"/>
              <a:gd name="connsiteY48" fmla="*/ 1985962 h 2805112"/>
              <a:gd name="connsiteX49" fmla="*/ 800100 w 962025"/>
              <a:gd name="connsiteY49" fmla="*/ 1971675 h 2805112"/>
              <a:gd name="connsiteX50" fmla="*/ 814388 w 962025"/>
              <a:gd name="connsiteY50" fmla="*/ 1962150 h 2805112"/>
              <a:gd name="connsiteX51" fmla="*/ 823913 w 962025"/>
              <a:gd name="connsiteY51" fmla="*/ 1933575 h 2805112"/>
              <a:gd name="connsiteX52" fmla="*/ 809625 w 962025"/>
              <a:gd name="connsiteY52" fmla="*/ 1852612 h 2805112"/>
              <a:gd name="connsiteX53" fmla="*/ 804863 w 962025"/>
              <a:gd name="connsiteY53" fmla="*/ 1838325 h 2805112"/>
              <a:gd name="connsiteX54" fmla="*/ 785813 w 962025"/>
              <a:gd name="connsiteY54" fmla="*/ 1809750 h 2805112"/>
              <a:gd name="connsiteX55" fmla="*/ 771525 w 962025"/>
              <a:gd name="connsiteY55" fmla="*/ 1800225 h 2805112"/>
              <a:gd name="connsiteX56" fmla="*/ 752475 w 962025"/>
              <a:gd name="connsiteY56" fmla="*/ 1757362 h 2805112"/>
              <a:gd name="connsiteX57" fmla="*/ 742950 w 962025"/>
              <a:gd name="connsiteY57" fmla="*/ 1728787 h 2805112"/>
              <a:gd name="connsiteX58" fmla="*/ 752475 w 962025"/>
              <a:gd name="connsiteY58" fmla="*/ 1700212 h 2805112"/>
              <a:gd name="connsiteX59" fmla="*/ 757238 w 962025"/>
              <a:gd name="connsiteY59" fmla="*/ 1685925 h 2805112"/>
              <a:gd name="connsiteX60" fmla="*/ 776288 w 962025"/>
              <a:gd name="connsiteY60" fmla="*/ 1657350 h 2805112"/>
              <a:gd name="connsiteX61" fmla="*/ 795338 w 962025"/>
              <a:gd name="connsiteY61" fmla="*/ 1628775 h 2805112"/>
              <a:gd name="connsiteX62" fmla="*/ 809625 w 962025"/>
              <a:gd name="connsiteY62" fmla="*/ 1619250 h 2805112"/>
              <a:gd name="connsiteX63" fmla="*/ 814388 w 962025"/>
              <a:gd name="connsiteY63" fmla="*/ 1604962 h 2805112"/>
              <a:gd name="connsiteX64" fmla="*/ 862013 w 962025"/>
              <a:gd name="connsiteY64" fmla="*/ 1557337 h 2805112"/>
              <a:gd name="connsiteX65" fmla="*/ 876300 w 962025"/>
              <a:gd name="connsiteY65" fmla="*/ 1547812 h 2805112"/>
              <a:gd name="connsiteX66" fmla="*/ 890588 w 962025"/>
              <a:gd name="connsiteY66" fmla="*/ 1538287 h 2805112"/>
              <a:gd name="connsiteX67" fmla="*/ 900113 w 962025"/>
              <a:gd name="connsiteY67" fmla="*/ 1524000 h 2805112"/>
              <a:gd name="connsiteX68" fmla="*/ 914400 w 962025"/>
              <a:gd name="connsiteY68" fmla="*/ 1514475 h 2805112"/>
              <a:gd name="connsiteX69" fmla="*/ 942975 w 962025"/>
              <a:gd name="connsiteY69" fmla="*/ 1471612 h 2805112"/>
              <a:gd name="connsiteX70" fmla="*/ 952500 w 962025"/>
              <a:gd name="connsiteY70" fmla="*/ 1457325 h 2805112"/>
              <a:gd name="connsiteX71" fmla="*/ 962025 w 962025"/>
              <a:gd name="connsiteY71" fmla="*/ 1428750 h 2805112"/>
              <a:gd name="connsiteX72" fmla="*/ 957263 w 962025"/>
              <a:gd name="connsiteY72" fmla="*/ 1390650 h 2805112"/>
              <a:gd name="connsiteX73" fmla="*/ 938213 w 962025"/>
              <a:gd name="connsiteY73" fmla="*/ 1347787 h 2805112"/>
              <a:gd name="connsiteX74" fmla="*/ 928688 w 962025"/>
              <a:gd name="connsiteY74" fmla="*/ 1319212 h 2805112"/>
              <a:gd name="connsiteX75" fmla="*/ 923925 w 962025"/>
              <a:gd name="connsiteY75" fmla="*/ 1304925 h 2805112"/>
              <a:gd name="connsiteX76" fmla="*/ 909638 w 962025"/>
              <a:gd name="connsiteY76" fmla="*/ 1262062 h 2805112"/>
              <a:gd name="connsiteX77" fmla="*/ 904875 w 962025"/>
              <a:gd name="connsiteY77" fmla="*/ 1247775 h 2805112"/>
              <a:gd name="connsiteX78" fmla="*/ 909638 w 962025"/>
              <a:gd name="connsiteY78" fmla="*/ 1042987 h 2805112"/>
              <a:gd name="connsiteX79" fmla="*/ 919163 w 962025"/>
              <a:gd name="connsiteY79" fmla="*/ 942975 h 2805112"/>
              <a:gd name="connsiteX80" fmla="*/ 923925 w 962025"/>
              <a:gd name="connsiteY80" fmla="*/ 895350 h 2805112"/>
              <a:gd name="connsiteX81" fmla="*/ 928688 w 962025"/>
              <a:gd name="connsiteY81" fmla="*/ 733425 h 2805112"/>
              <a:gd name="connsiteX82" fmla="*/ 923925 w 962025"/>
              <a:gd name="connsiteY82" fmla="*/ 428625 h 2805112"/>
              <a:gd name="connsiteX83" fmla="*/ 919163 w 962025"/>
              <a:gd name="connsiteY83" fmla="*/ 414337 h 2805112"/>
              <a:gd name="connsiteX84" fmla="*/ 904875 w 962025"/>
              <a:gd name="connsiteY84" fmla="*/ 366712 h 2805112"/>
              <a:gd name="connsiteX85" fmla="*/ 895350 w 962025"/>
              <a:gd name="connsiteY85" fmla="*/ 338137 h 2805112"/>
              <a:gd name="connsiteX86" fmla="*/ 885825 w 962025"/>
              <a:gd name="connsiteY86" fmla="*/ 323850 h 2805112"/>
              <a:gd name="connsiteX87" fmla="*/ 881063 w 962025"/>
              <a:gd name="connsiteY87" fmla="*/ 304800 h 2805112"/>
              <a:gd name="connsiteX88" fmla="*/ 871538 w 962025"/>
              <a:gd name="connsiteY88" fmla="*/ 276225 h 2805112"/>
              <a:gd name="connsiteX89" fmla="*/ 852488 w 962025"/>
              <a:gd name="connsiteY89" fmla="*/ 219075 h 2805112"/>
              <a:gd name="connsiteX90" fmla="*/ 847725 w 962025"/>
              <a:gd name="connsiteY90" fmla="*/ 204787 h 2805112"/>
              <a:gd name="connsiteX91" fmla="*/ 828675 w 962025"/>
              <a:gd name="connsiteY91" fmla="*/ 176212 h 2805112"/>
              <a:gd name="connsiteX92" fmla="*/ 814388 w 962025"/>
              <a:gd name="connsiteY92" fmla="*/ 147637 h 2805112"/>
              <a:gd name="connsiteX93" fmla="*/ 809625 w 962025"/>
              <a:gd name="connsiteY93" fmla="*/ 133350 h 2805112"/>
              <a:gd name="connsiteX94" fmla="*/ 790575 w 962025"/>
              <a:gd name="connsiteY94" fmla="*/ 104775 h 2805112"/>
              <a:gd name="connsiteX95" fmla="*/ 781050 w 962025"/>
              <a:gd name="connsiteY95" fmla="*/ 76200 h 2805112"/>
              <a:gd name="connsiteX96" fmla="*/ 795338 w 962025"/>
              <a:gd name="connsiteY96" fmla="*/ 71437 h 2805112"/>
              <a:gd name="connsiteX97" fmla="*/ 823913 w 962025"/>
              <a:gd name="connsiteY97" fmla="*/ 52387 h 2805112"/>
              <a:gd name="connsiteX98" fmla="*/ 852488 w 962025"/>
              <a:gd name="connsiteY98" fmla="*/ 42862 h 2805112"/>
              <a:gd name="connsiteX99" fmla="*/ 866775 w 962025"/>
              <a:gd name="connsiteY99" fmla="*/ 33337 h 2805112"/>
              <a:gd name="connsiteX100" fmla="*/ 895350 w 962025"/>
              <a:gd name="connsiteY100" fmla="*/ 23812 h 2805112"/>
              <a:gd name="connsiteX101" fmla="*/ 904875 w 962025"/>
              <a:gd name="connsiteY101" fmla="*/ 9525 h 2805112"/>
              <a:gd name="connsiteX102" fmla="*/ 919163 w 962025"/>
              <a:gd name="connsiteY102" fmla="*/ 4762 h 2805112"/>
              <a:gd name="connsiteX103" fmla="*/ 928688 w 962025"/>
              <a:gd name="connsiteY103" fmla="*/ 0 h 280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962025" h="2805112">
                <a:moveTo>
                  <a:pt x="0" y="2805112"/>
                </a:moveTo>
                <a:cubicBezTo>
                  <a:pt x="7938" y="2798762"/>
                  <a:pt x="15193" y="2791449"/>
                  <a:pt x="23813" y="2786062"/>
                </a:cubicBezTo>
                <a:cubicBezTo>
                  <a:pt x="28070" y="2783401"/>
                  <a:pt x="33923" y="2784085"/>
                  <a:pt x="38100" y="2781300"/>
                </a:cubicBezTo>
                <a:cubicBezTo>
                  <a:pt x="73774" y="2757517"/>
                  <a:pt x="32705" y="2773573"/>
                  <a:pt x="66675" y="2762250"/>
                </a:cubicBezTo>
                <a:cubicBezTo>
                  <a:pt x="69850" y="2757487"/>
                  <a:pt x="72153" y="2752009"/>
                  <a:pt x="76200" y="2747962"/>
                </a:cubicBezTo>
                <a:cubicBezTo>
                  <a:pt x="80247" y="2743915"/>
                  <a:pt x="86912" y="2742907"/>
                  <a:pt x="90488" y="2738437"/>
                </a:cubicBezTo>
                <a:cubicBezTo>
                  <a:pt x="93624" y="2734517"/>
                  <a:pt x="92812" y="2728538"/>
                  <a:pt x="95250" y="2724150"/>
                </a:cubicBezTo>
                <a:cubicBezTo>
                  <a:pt x="100809" y="2714143"/>
                  <a:pt x="107950" y="2705100"/>
                  <a:pt x="114300" y="2695575"/>
                </a:cubicBezTo>
                <a:cubicBezTo>
                  <a:pt x="117475" y="2690812"/>
                  <a:pt x="119062" y="2684462"/>
                  <a:pt x="123825" y="2681287"/>
                </a:cubicBezTo>
                <a:lnTo>
                  <a:pt x="138113" y="2671762"/>
                </a:lnTo>
                <a:cubicBezTo>
                  <a:pt x="141288" y="2667000"/>
                  <a:pt x="143330" y="2661244"/>
                  <a:pt x="147638" y="2657475"/>
                </a:cubicBezTo>
                <a:cubicBezTo>
                  <a:pt x="156253" y="2649937"/>
                  <a:pt x="176213" y="2638425"/>
                  <a:pt x="176213" y="2638425"/>
                </a:cubicBezTo>
                <a:cubicBezTo>
                  <a:pt x="186603" y="2607251"/>
                  <a:pt x="172172" y="2637848"/>
                  <a:pt x="195263" y="2619375"/>
                </a:cubicBezTo>
                <a:cubicBezTo>
                  <a:pt x="199733" y="2615799"/>
                  <a:pt x="200741" y="2609135"/>
                  <a:pt x="204788" y="2605087"/>
                </a:cubicBezTo>
                <a:cubicBezTo>
                  <a:pt x="208835" y="2601040"/>
                  <a:pt x="214313" y="2598737"/>
                  <a:pt x="219075" y="2595562"/>
                </a:cubicBezTo>
                <a:cubicBezTo>
                  <a:pt x="222250" y="2590800"/>
                  <a:pt x="224292" y="2585044"/>
                  <a:pt x="228600" y="2581275"/>
                </a:cubicBezTo>
                <a:cubicBezTo>
                  <a:pt x="237215" y="2573737"/>
                  <a:pt x="257175" y="2562225"/>
                  <a:pt x="257175" y="2562225"/>
                </a:cubicBezTo>
                <a:cubicBezTo>
                  <a:pt x="258763" y="2557462"/>
                  <a:pt x="258802" y="2551857"/>
                  <a:pt x="261938" y="2547937"/>
                </a:cubicBezTo>
                <a:cubicBezTo>
                  <a:pt x="265514" y="2543468"/>
                  <a:pt x="271828" y="2542076"/>
                  <a:pt x="276225" y="2538412"/>
                </a:cubicBezTo>
                <a:cubicBezTo>
                  <a:pt x="281399" y="2534100"/>
                  <a:pt x="285750" y="2528887"/>
                  <a:pt x="290513" y="2524125"/>
                </a:cubicBezTo>
                <a:cubicBezTo>
                  <a:pt x="302482" y="2488214"/>
                  <a:pt x="284944" y="2531085"/>
                  <a:pt x="309563" y="2500312"/>
                </a:cubicBezTo>
                <a:cubicBezTo>
                  <a:pt x="335854" y="2467449"/>
                  <a:pt x="287664" y="2503798"/>
                  <a:pt x="328613" y="2476500"/>
                </a:cubicBezTo>
                <a:cubicBezTo>
                  <a:pt x="350838" y="2443163"/>
                  <a:pt x="338138" y="2454275"/>
                  <a:pt x="361950" y="2438400"/>
                </a:cubicBezTo>
                <a:cubicBezTo>
                  <a:pt x="365125" y="2433637"/>
                  <a:pt x="367428" y="2428159"/>
                  <a:pt x="371475" y="2424112"/>
                </a:cubicBezTo>
                <a:cubicBezTo>
                  <a:pt x="375522" y="2420065"/>
                  <a:pt x="382187" y="2419057"/>
                  <a:pt x="385763" y="2414587"/>
                </a:cubicBezTo>
                <a:cubicBezTo>
                  <a:pt x="388899" y="2410667"/>
                  <a:pt x="388087" y="2404688"/>
                  <a:pt x="390525" y="2400300"/>
                </a:cubicBezTo>
                <a:cubicBezTo>
                  <a:pt x="406867" y="2370884"/>
                  <a:pt x="402992" y="2376114"/>
                  <a:pt x="423863" y="2362200"/>
                </a:cubicBezTo>
                <a:cubicBezTo>
                  <a:pt x="433133" y="2334385"/>
                  <a:pt x="421371" y="2359928"/>
                  <a:pt x="442913" y="2338387"/>
                </a:cubicBezTo>
                <a:cubicBezTo>
                  <a:pt x="446960" y="2334340"/>
                  <a:pt x="448774" y="2328497"/>
                  <a:pt x="452438" y="2324100"/>
                </a:cubicBezTo>
                <a:cubicBezTo>
                  <a:pt x="463899" y="2310346"/>
                  <a:pt x="466962" y="2309654"/>
                  <a:pt x="481013" y="2300287"/>
                </a:cubicBezTo>
                <a:cubicBezTo>
                  <a:pt x="484188" y="2295525"/>
                  <a:pt x="486230" y="2289769"/>
                  <a:pt x="490538" y="2286000"/>
                </a:cubicBezTo>
                <a:cubicBezTo>
                  <a:pt x="499153" y="2278462"/>
                  <a:pt x="519113" y="2266950"/>
                  <a:pt x="519113" y="2266950"/>
                </a:cubicBezTo>
                <a:cubicBezTo>
                  <a:pt x="522288" y="2262187"/>
                  <a:pt x="524168" y="2256238"/>
                  <a:pt x="528638" y="2252662"/>
                </a:cubicBezTo>
                <a:cubicBezTo>
                  <a:pt x="532558" y="2249526"/>
                  <a:pt x="538435" y="2250145"/>
                  <a:pt x="542925" y="2247900"/>
                </a:cubicBezTo>
                <a:cubicBezTo>
                  <a:pt x="548045" y="2245340"/>
                  <a:pt x="552450" y="2241550"/>
                  <a:pt x="557213" y="2238375"/>
                </a:cubicBezTo>
                <a:cubicBezTo>
                  <a:pt x="584511" y="2197426"/>
                  <a:pt x="548162" y="2245616"/>
                  <a:pt x="581025" y="2219325"/>
                </a:cubicBezTo>
                <a:cubicBezTo>
                  <a:pt x="585495" y="2215749"/>
                  <a:pt x="586886" y="2209434"/>
                  <a:pt x="590550" y="2205037"/>
                </a:cubicBezTo>
                <a:cubicBezTo>
                  <a:pt x="604270" y="2188573"/>
                  <a:pt x="601518" y="2191857"/>
                  <a:pt x="619125" y="2185987"/>
                </a:cubicBezTo>
                <a:cubicBezTo>
                  <a:pt x="646421" y="2145044"/>
                  <a:pt x="610075" y="2193227"/>
                  <a:pt x="642938" y="2166937"/>
                </a:cubicBezTo>
                <a:cubicBezTo>
                  <a:pt x="647407" y="2163361"/>
                  <a:pt x="647994" y="2156226"/>
                  <a:pt x="652463" y="2152650"/>
                </a:cubicBezTo>
                <a:cubicBezTo>
                  <a:pt x="656383" y="2149514"/>
                  <a:pt x="662260" y="2150132"/>
                  <a:pt x="666750" y="2147887"/>
                </a:cubicBezTo>
                <a:cubicBezTo>
                  <a:pt x="671870" y="2145327"/>
                  <a:pt x="676275" y="2141537"/>
                  <a:pt x="681038" y="2138362"/>
                </a:cubicBezTo>
                <a:cubicBezTo>
                  <a:pt x="706441" y="2100259"/>
                  <a:pt x="673098" y="2146303"/>
                  <a:pt x="704850" y="2114550"/>
                </a:cubicBezTo>
                <a:cubicBezTo>
                  <a:pt x="726391" y="2093008"/>
                  <a:pt x="700848" y="2104770"/>
                  <a:pt x="728663" y="2095500"/>
                </a:cubicBezTo>
                <a:cubicBezTo>
                  <a:pt x="730250" y="2090737"/>
                  <a:pt x="730289" y="2085132"/>
                  <a:pt x="733425" y="2081212"/>
                </a:cubicBezTo>
                <a:cubicBezTo>
                  <a:pt x="737001" y="2076742"/>
                  <a:pt x="743665" y="2075734"/>
                  <a:pt x="747713" y="2071687"/>
                </a:cubicBezTo>
                <a:cubicBezTo>
                  <a:pt x="751760" y="2067640"/>
                  <a:pt x="754063" y="2062162"/>
                  <a:pt x="757238" y="2057400"/>
                </a:cubicBezTo>
                <a:cubicBezTo>
                  <a:pt x="770383" y="2017964"/>
                  <a:pt x="761193" y="2037180"/>
                  <a:pt x="785813" y="2000250"/>
                </a:cubicBezTo>
                <a:lnTo>
                  <a:pt x="795338" y="1985962"/>
                </a:lnTo>
                <a:cubicBezTo>
                  <a:pt x="796925" y="1981200"/>
                  <a:pt x="796964" y="1975595"/>
                  <a:pt x="800100" y="1971675"/>
                </a:cubicBezTo>
                <a:cubicBezTo>
                  <a:pt x="803676" y="1967205"/>
                  <a:pt x="811354" y="1967004"/>
                  <a:pt x="814388" y="1962150"/>
                </a:cubicBezTo>
                <a:cubicBezTo>
                  <a:pt x="819709" y="1953636"/>
                  <a:pt x="823913" y="1933575"/>
                  <a:pt x="823913" y="1933575"/>
                </a:cubicBezTo>
                <a:cubicBezTo>
                  <a:pt x="818241" y="1871185"/>
                  <a:pt x="824695" y="1897823"/>
                  <a:pt x="809625" y="1852612"/>
                </a:cubicBezTo>
                <a:cubicBezTo>
                  <a:pt x="808038" y="1847850"/>
                  <a:pt x="807648" y="1842502"/>
                  <a:pt x="804863" y="1838325"/>
                </a:cubicBezTo>
                <a:cubicBezTo>
                  <a:pt x="798513" y="1828800"/>
                  <a:pt x="795338" y="1816100"/>
                  <a:pt x="785813" y="1809750"/>
                </a:cubicBezTo>
                <a:lnTo>
                  <a:pt x="771525" y="1800225"/>
                </a:lnTo>
                <a:cubicBezTo>
                  <a:pt x="760190" y="1766220"/>
                  <a:pt x="767569" y="1780004"/>
                  <a:pt x="752475" y="1757362"/>
                </a:cubicBezTo>
                <a:cubicBezTo>
                  <a:pt x="749300" y="1747837"/>
                  <a:pt x="739775" y="1738312"/>
                  <a:pt x="742950" y="1728787"/>
                </a:cubicBezTo>
                <a:lnTo>
                  <a:pt x="752475" y="1700212"/>
                </a:lnTo>
                <a:cubicBezTo>
                  <a:pt x="754063" y="1695450"/>
                  <a:pt x="754453" y="1690102"/>
                  <a:pt x="757238" y="1685925"/>
                </a:cubicBezTo>
                <a:lnTo>
                  <a:pt x="776288" y="1657350"/>
                </a:lnTo>
                <a:cubicBezTo>
                  <a:pt x="776289" y="1657349"/>
                  <a:pt x="795336" y="1628776"/>
                  <a:pt x="795338" y="1628775"/>
                </a:cubicBezTo>
                <a:lnTo>
                  <a:pt x="809625" y="1619250"/>
                </a:lnTo>
                <a:cubicBezTo>
                  <a:pt x="811213" y="1614487"/>
                  <a:pt x="811950" y="1609351"/>
                  <a:pt x="814388" y="1604962"/>
                </a:cubicBezTo>
                <a:cubicBezTo>
                  <a:pt x="833065" y="1571344"/>
                  <a:pt x="830636" y="1578255"/>
                  <a:pt x="862013" y="1557337"/>
                </a:cubicBezTo>
                <a:lnTo>
                  <a:pt x="876300" y="1547812"/>
                </a:lnTo>
                <a:lnTo>
                  <a:pt x="890588" y="1538287"/>
                </a:lnTo>
                <a:cubicBezTo>
                  <a:pt x="893763" y="1533525"/>
                  <a:pt x="896066" y="1528047"/>
                  <a:pt x="900113" y="1524000"/>
                </a:cubicBezTo>
                <a:cubicBezTo>
                  <a:pt x="904160" y="1519953"/>
                  <a:pt x="910631" y="1518783"/>
                  <a:pt x="914400" y="1514475"/>
                </a:cubicBezTo>
                <a:cubicBezTo>
                  <a:pt x="914405" y="1514470"/>
                  <a:pt x="938211" y="1478759"/>
                  <a:pt x="942975" y="1471612"/>
                </a:cubicBezTo>
                <a:cubicBezTo>
                  <a:pt x="946150" y="1466850"/>
                  <a:pt x="950690" y="1462755"/>
                  <a:pt x="952500" y="1457325"/>
                </a:cubicBezTo>
                <a:lnTo>
                  <a:pt x="962025" y="1428750"/>
                </a:lnTo>
                <a:cubicBezTo>
                  <a:pt x="960438" y="1416050"/>
                  <a:pt x="959945" y="1403165"/>
                  <a:pt x="957263" y="1390650"/>
                </a:cubicBezTo>
                <a:cubicBezTo>
                  <a:pt x="945530" y="1335892"/>
                  <a:pt x="953534" y="1382260"/>
                  <a:pt x="938213" y="1347787"/>
                </a:cubicBezTo>
                <a:cubicBezTo>
                  <a:pt x="934135" y="1338612"/>
                  <a:pt x="931863" y="1328737"/>
                  <a:pt x="928688" y="1319212"/>
                </a:cubicBezTo>
                <a:lnTo>
                  <a:pt x="923925" y="1304925"/>
                </a:lnTo>
                <a:lnTo>
                  <a:pt x="909638" y="1262062"/>
                </a:lnTo>
                <a:lnTo>
                  <a:pt x="904875" y="1247775"/>
                </a:lnTo>
                <a:cubicBezTo>
                  <a:pt x="906463" y="1179512"/>
                  <a:pt x="906441" y="1111193"/>
                  <a:pt x="909638" y="1042987"/>
                </a:cubicBezTo>
                <a:cubicBezTo>
                  <a:pt x="911206" y="1009536"/>
                  <a:pt x="915937" y="976307"/>
                  <a:pt x="919163" y="942975"/>
                </a:cubicBezTo>
                <a:cubicBezTo>
                  <a:pt x="920700" y="927095"/>
                  <a:pt x="923925" y="895350"/>
                  <a:pt x="923925" y="895350"/>
                </a:cubicBezTo>
                <a:cubicBezTo>
                  <a:pt x="925513" y="841375"/>
                  <a:pt x="928688" y="787423"/>
                  <a:pt x="928688" y="733425"/>
                </a:cubicBezTo>
                <a:cubicBezTo>
                  <a:pt x="928688" y="631813"/>
                  <a:pt x="926957" y="530192"/>
                  <a:pt x="923925" y="428625"/>
                </a:cubicBezTo>
                <a:cubicBezTo>
                  <a:pt x="923775" y="423607"/>
                  <a:pt x="920542" y="419164"/>
                  <a:pt x="919163" y="414337"/>
                </a:cubicBezTo>
                <a:cubicBezTo>
                  <a:pt x="904772" y="363967"/>
                  <a:pt x="927503" y="434598"/>
                  <a:pt x="904875" y="366712"/>
                </a:cubicBezTo>
                <a:cubicBezTo>
                  <a:pt x="904874" y="366708"/>
                  <a:pt x="895352" y="338140"/>
                  <a:pt x="895350" y="338137"/>
                </a:cubicBezTo>
                <a:lnTo>
                  <a:pt x="885825" y="323850"/>
                </a:lnTo>
                <a:cubicBezTo>
                  <a:pt x="884238" y="317500"/>
                  <a:pt x="882944" y="311069"/>
                  <a:pt x="881063" y="304800"/>
                </a:cubicBezTo>
                <a:cubicBezTo>
                  <a:pt x="878178" y="295183"/>
                  <a:pt x="874713" y="285750"/>
                  <a:pt x="871538" y="276225"/>
                </a:cubicBezTo>
                <a:lnTo>
                  <a:pt x="852488" y="219075"/>
                </a:lnTo>
                <a:cubicBezTo>
                  <a:pt x="850900" y="214312"/>
                  <a:pt x="850510" y="208964"/>
                  <a:pt x="847725" y="204787"/>
                </a:cubicBezTo>
                <a:lnTo>
                  <a:pt x="828675" y="176212"/>
                </a:lnTo>
                <a:cubicBezTo>
                  <a:pt x="816708" y="140309"/>
                  <a:pt x="832849" y="184558"/>
                  <a:pt x="814388" y="147637"/>
                </a:cubicBezTo>
                <a:cubicBezTo>
                  <a:pt x="812143" y="143147"/>
                  <a:pt x="812063" y="137738"/>
                  <a:pt x="809625" y="133350"/>
                </a:cubicBezTo>
                <a:cubicBezTo>
                  <a:pt x="804065" y="123343"/>
                  <a:pt x="790575" y="104775"/>
                  <a:pt x="790575" y="104775"/>
                </a:cubicBezTo>
                <a:cubicBezTo>
                  <a:pt x="787400" y="95250"/>
                  <a:pt x="771525" y="79375"/>
                  <a:pt x="781050" y="76200"/>
                </a:cubicBezTo>
                <a:cubicBezTo>
                  <a:pt x="785813" y="74612"/>
                  <a:pt x="790949" y="73875"/>
                  <a:pt x="795338" y="71437"/>
                </a:cubicBezTo>
                <a:cubicBezTo>
                  <a:pt x="805345" y="65878"/>
                  <a:pt x="813053" y="56007"/>
                  <a:pt x="823913" y="52387"/>
                </a:cubicBezTo>
                <a:cubicBezTo>
                  <a:pt x="833438" y="49212"/>
                  <a:pt x="844134" y="48431"/>
                  <a:pt x="852488" y="42862"/>
                </a:cubicBezTo>
                <a:cubicBezTo>
                  <a:pt x="857250" y="39687"/>
                  <a:pt x="861545" y="35662"/>
                  <a:pt x="866775" y="33337"/>
                </a:cubicBezTo>
                <a:cubicBezTo>
                  <a:pt x="875950" y="29259"/>
                  <a:pt x="895350" y="23812"/>
                  <a:pt x="895350" y="23812"/>
                </a:cubicBezTo>
                <a:cubicBezTo>
                  <a:pt x="898525" y="19050"/>
                  <a:pt x="900406" y="13101"/>
                  <a:pt x="904875" y="9525"/>
                </a:cubicBezTo>
                <a:cubicBezTo>
                  <a:pt x="908795" y="6389"/>
                  <a:pt x="914502" y="6626"/>
                  <a:pt x="919163" y="4762"/>
                </a:cubicBezTo>
                <a:cubicBezTo>
                  <a:pt x="922459" y="3444"/>
                  <a:pt x="925513" y="1587"/>
                  <a:pt x="92868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198562" y="3835248"/>
            <a:ext cx="126000" cy="12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637779" y="3050033"/>
            <a:ext cx="126000" cy="12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574779" y="3169245"/>
            <a:ext cx="126000" cy="12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5118348" y="5413558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3935218" y="5562742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4735318" y="4728217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6099284" y="5572267"/>
            <a:ext cx="126000" cy="126000"/>
          </a:xfrm>
          <a:prstGeom prst="ellipse">
            <a:avLst/>
          </a:prstGeom>
          <a:solidFill>
            <a:srgbClr val="6600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de cantos arredondados 40"/>
          <p:cNvSpPr/>
          <p:nvPr/>
        </p:nvSpPr>
        <p:spPr>
          <a:xfrm>
            <a:off x="319800" y="1811854"/>
            <a:ext cx="3132591" cy="1390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544316" y="1884061"/>
            <a:ext cx="289855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Conexões</a:t>
            </a:r>
          </a:p>
          <a:p>
            <a:r>
              <a:rPr lang="pt-BR" sz="1050" dirty="0">
                <a:latin typeface="Verdana" pitchFamily="34" charset="0"/>
                <a:ea typeface="Verdana" pitchFamily="34" charset="0"/>
                <a:cs typeface="Verdana" pitchFamily="34" charset="0"/>
              </a:rPr>
              <a:t>BRT – BRT</a:t>
            </a:r>
          </a:p>
          <a:p>
            <a:r>
              <a:rPr lang="pt-BR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BRT – Trem</a:t>
            </a:r>
          </a:p>
          <a:p>
            <a:r>
              <a:rPr lang="pt-BR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BRT – Ônibus</a:t>
            </a:r>
          </a:p>
          <a:p>
            <a:r>
              <a:rPr lang="pt-BR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BRT – Metrô</a:t>
            </a:r>
          </a:p>
          <a:p>
            <a:r>
              <a:rPr lang="pt-BR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BRT – Aeroportos</a:t>
            </a:r>
          </a:p>
          <a:p>
            <a:r>
              <a:rPr lang="pt-BR" sz="105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BRT – Via Dutra (Trevo das Margaridas)</a:t>
            </a:r>
          </a:p>
        </p:txBody>
      </p:sp>
      <p:sp>
        <p:nvSpPr>
          <p:cNvPr id="43" name="Elipse 42"/>
          <p:cNvSpPr/>
          <p:nvPr/>
        </p:nvSpPr>
        <p:spPr>
          <a:xfrm>
            <a:off x="456728" y="2591929"/>
            <a:ext cx="126000" cy="126000"/>
          </a:xfrm>
          <a:prstGeom prst="ellipse">
            <a:avLst/>
          </a:prstGeom>
          <a:solidFill>
            <a:srgbClr val="6600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56728" y="2278498"/>
            <a:ext cx="126000" cy="12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456728" y="2118072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456728" y="2742529"/>
            <a:ext cx="126000" cy="126000"/>
          </a:xfrm>
          <a:prstGeom prst="ellipse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456728" y="2432774"/>
            <a:ext cx="126000" cy="126000"/>
          </a:xfrm>
          <a:prstGeom prst="ellipse">
            <a:avLst/>
          </a:prstGeom>
          <a:solidFill>
            <a:srgbClr val="9933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456728" y="2910110"/>
            <a:ext cx="126000" cy="126000"/>
          </a:xfrm>
          <a:prstGeom prst="ellipse">
            <a:avLst/>
          </a:prstGeom>
          <a:solidFill>
            <a:srgbClr val="CC00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2120718" y="3595830"/>
            <a:ext cx="126000" cy="126000"/>
          </a:xfrm>
          <a:prstGeom prst="ellipse">
            <a:avLst/>
          </a:prstGeom>
          <a:solidFill>
            <a:srgbClr val="9933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046920" y="2666993"/>
            <a:ext cx="126000" cy="126000"/>
          </a:xfrm>
          <a:prstGeom prst="ellipse">
            <a:avLst/>
          </a:prstGeom>
          <a:solidFill>
            <a:srgbClr val="66003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093686" y="2011103"/>
            <a:ext cx="126000" cy="126000"/>
          </a:xfrm>
          <a:prstGeom prst="ellipse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/>
          <p:cNvSpPr txBox="1"/>
          <p:nvPr/>
        </p:nvSpPr>
        <p:spPr>
          <a:xfrm>
            <a:off x="1335000" y="486916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Transoeste</a:t>
            </a:r>
            <a:endParaRPr lang="pt-BR" sz="1400" b="1" dirty="0">
              <a:solidFill>
                <a:srgbClr val="00B0F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3311335" y="350100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Transolímpica</a:t>
            </a:r>
            <a:endParaRPr lang="pt-BR" sz="1400" b="1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2" name="Forma livre 71"/>
          <p:cNvSpPr/>
          <p:nvPr/>
        </p:nvSpPr>
        <p:spPr>
          <a:xfrm>
            <a:off x="4884043" y="2123306"/>
            <a:ext cx="3401287" cy="1809750"/>
          </a:xfrm>
          <a:custGeom>
            <a:avLst/>
            <a:gdLst>
              <a:gd name="connsiteX0" fmla="*/ 0 w 3401287"/>
              <a:gd name="connsiteY0" fmla="*/ 685800 h 1809750"/>
              <a:gd name="connsiteX1" fmla="*/ 57150 w 3401287"/>
              <a:gd name="connsiteY1" fmla="*/ 581025 h 1809750"/>
              <a:gd name="connsiteX2" fmla="*/ 171450 w 3401287"/>
              <a:gd name="connsiteY2" fmla="*/ 504825 h 1809750"/>
              <a:gd name="connsiteX3" fmla="*/ 200025 w 3401287"/>
              <a:gd name="connsiteY3" fmla="*/ 485775 h 1809750"/>
              <a:gd name="connsiteX4" fmla="*/ 257175 w 3401287"/>
              <a:gd name="connsiteY4" fmla="*/ 457200 h 1809750"/>
              <a:gd name="connsiteX5" fmla="*/ 285750 w 3401287"/>
              <a:gd name="connsiteY5" fmla="*/ 447675 h 1809750"/>
              <a:gd name="connsiteX6" fmla="*/ 371475 w 3401287"/>
              <a:gd name="connsiteY6" fmla="*/ 390525 h 1809750"/>
              <a:gd name="connsiteX7" fmla="*/ 400050 w 3401287"/>
              <a:gd name="connsiteY7" fmla="*/ 371475 h 1809750"/>
              <a:gd name="connsiteX8" fmla="*/ 457200 w 3401287"/>
              <a:gd name="connsiteY8" fmla="*/ 342900 h 1809750"/>
              <a:gd name="connsiteX9" fmla="*/ 485775 w 3401287"/>
              <a:gd name="connsiteY9" fmla="*/ 333375 h 1809750"/>
              <a:gd name="connsiteX10" fmla="*/ 514350 w 3401287"/>
              <a:gd name="connsiteY10" fmla="*/ 314325 h 1809750"/>
              <a:gd name="connsiteX11" fmla="*/ 542925 w 3401287"/>
              <a:gd name="connsiteY11" fmla="*/ 304800 h 1809750"/>
              <a:gd name="connsiteX12" fmla="*/ 571500 w 3401287"/>
              <a:gd name="connsiteY12" fmla="*/ 285750 h 1809750"/>
              <a:gd name="connsiteX13" fmla="*/ 600075 w 3401287"/>
              <a:gd name="connsiteY13" fmla="*/ 276225 h 1809750"/>
              <a:gd name="connsiteX14" fmla="*/ 628650 w 3401287"/>
              <a:gd name="connsiteY14" fmla="*/ 257175 h 1809750"/>
              <a:gd name="connsiteX15" fmla="*/ 685800 w 3401287"/>
              <a:gd name="connsiteY15" fmla="*/ 238125 h 1809750"/>
              <a:gd name="connsiteX16" fmla="*/ 714375 w 3401287"/>
              <a:gd name="connsiteY16" fmla="*/ 219075 h 1809750"/>
              <a:gd name="connsiteX17" fmla="*/ 771525 w 3401287"/>
              <a:gd name="connsiteY17" fmla="*/ 200025 h 1809750"/>
              <a:gd name="connsiteX18" fmla="*/ 828675 w 3401287"/>
              <a:gd name="connsiteY18" fmla="*/ 180975 h 1809750"/>
              <a:gd name="connsiteX19" fmla="*/ 857250 w 3401287"/>
              <a:gd name="connsiteY19" fmla="*/ 171450 h 1809750"/>
              <a:gd name="connsiteX20" fmla="*/ 885825 w 3401287"/>
              <a:gd name="connsiteY20" fmla="*/ 161925 h 1809750"/>
              <a:gd name="connsiteX21" fmla="*/ 971550 w 3401287"/>
              <a:gd name="connsiteY21" fmla="*/ 123825 h 1809750"/>
              <a:gd name="connsiteX22" fmla="*/ 1000125 w 3401287"/>
              <a:gd name="connsiteY22" fmla="*/ 114300 h 1809750"/>
              <a:gd name="connsiteX23" fmla="*/ 1028700 w 3401287"/>
              <a:gd name="connsiteY23" fmla="*/ 104775 h 1809750"/>
              <a:gd name="connsiteX24" fmla="*/ 1085850 w 3401287"/>
              <a:gd name="connsiteY24" fmla="*/ 66675 h 1809750"/>
              <a:gd name="connsiteX25" fmla="*/ 1162050 w 3401287"/>
              <a:gd name="connsiteY25" fmla="*/ 47625 h 1809750"/>
              <a:gd name="connsiteX26" fmla="*/ 1295400 w 3401287"/>
              <a:gd name="connsiteY26" fmla="*/ 19050 h 1809750"/>
              <a:gd name="connsiteX27" fmla="*/ 1438275 w 3401287"/>
              <a:gd name="connsiteY27" fmla="*/ 0 h 1809750"/>
              <a:gd name="connsiteX28" fmla="*/ 1562100 w 3401287"/>
              <a:gd name="connsiteY28" fmla="*/ 19050 h 1809750"/>
              <a:gd name="connsiteX29" fmla="*/ 1590675 w 3401287"/>
              <a:gd name="connsiteY29" fmla="*/ 38100 h 1809750"/>
              <a:gd name="connsiteX30" fmla="*/ 1609725 w 3401287"/>
              <a:gd name="connsiteY30" fmla="*/ 66675 h 1809750"/>
              <a:gd name="connsiteX31" fmla="*/ 1638300 w 3401287"/>
              <a:gd name="connsiteY31" fmla="*/ 76200 h 1809750"/>
              <a:gd name="connsiteX32" fmla="*/ 1695450 w 3401287"/>
              <a:gd name="connsiteY32" fmla="*/ 104775 h 1809750"/>
              <a:gd name="connsiteX33" fmla="*/ 1743075 w 3401287"/>
              <a:gd name="connsiteY33" fmla="*/ 142875 h 1809750"/>
              <a:gd name="connsiteX34" fmla="*/ 1800225 w 3401287"/>
              <a:gd name="connsiteY34" fmla="*/ 180975 h 1809750"/>
              <a:gd name="connsiteX35" fmla="*/ 1847850 w 3401287"/>
              <a:gd name="connsiteY35" fmla="*/ 228600 h 1809750"/>
              <a:gd name="connsiteX36" fmla="*/ 1895475 w 3401287"/>
              <a:gd name="connsiteY36" fmla="*/ 266700 h 1809750"/>
              <a:gd name="connsiteX37" fmla="*/ 1933575 w 3401287"/>
              <a:gd name="connsiteY37" fmla="*/ 314325 h 1809750"/>
              <a:gd name="connsiteX38" fmla="*/ 1971675 w 3401287"/>
              <a:gd name="connsiteY38" fmla="*/ 361950 h 1809750"/>
              <a:gd name="connsiteX39" fmla="*/ 2019300 w 3401287"/>
              <a:gd name="connsiteY39" fmla="*/ 400050 h 1809750"/>
              <a:gd name="connsiteX40" fmla="*/ 2038350 w 3401287"/>
              <a:gd name="connsiteY40" fmla="*/ 428625 h 1809750"/>
              <a:gd name="connsiteX41" fmla="*/ 2095500 w 3401287"/>
              <a:gd name="connsiteY41" fmla="*/ 447675 h 1809750"/>
              <a:gd name="connsiteX42" fmla="*/ 2105025 w 3401287"/>
              <a:gd name="connsiteY42" fmla="*/ 476250 h 1809750"/>
              <a:gd name="connsiteX43" fmla="*/ 2143125 w 3401287"/>
              <a:gd name="connsiteY43" fmla="*/ 533400 h 1809750"/>
              <a:gd name="connsiteX44" fmla="*/ 2162175 w 3401287"/>
              <a:gd name="connsiteY44" fmla="*/ 590550 h 1809750"/>
              <a:gd name="connsiteX45" fmla="*/ 2171700 w 3401287"/>
              <a:gd name="connsiteY45" fmla="*/ 619125 h 1809750"/>
              <a:gd name="connsiteX46" fmla="*/ 2181225 w 3401287"/>
              <a:gd name="connsiteY46" fmla="*/ 647700 h 1809750"/>
              <a:gd name="connsiteX47" fmla="*/ 2190750 w 3401287"/>
              <a:gd name="connsiteY47" fmla="*/ 781050 h 1809750"/>
              <a:gd name="connsiteX48" fmla="*/ 2209800 w 3401287"/>
              <a:gd name="connsiteY48" fmla="*/ 838200 h 1809750"/>
              <a:gd name="connsiteX49" fmla="*/ 2247900 w 3401287"/>
              <a:gd name="connsiteY49" fmla="*/ 971550 h 1809750"/>
              <a:gd name="connsiteX50" fmla="*/ 2257425 w 3401287"/>
              <a:gd name="connsiteY50" fmla="*/ 1000125 h 1809750"/>
              <a:gd name="connsiteX51" fmla="*/ 2286000 w 3401287"/>
              <a:gd name="connsiteY51" fmla="*/ 1057275 h 1809750"/>
              <a:gd name="connsiteX52" fmla="*/ 2305050 w 3401287"/>
              <a:gd name="connsiteY52" fmla="*/ 1085850 h 1809750"/>
              <a:gd name="connsiteX53" fmla="*/ 2314575 w 3401287"/>
              <a:gd name="connsiteY53" fmla="*/ 1114425 h 1809750"/>
              <a:gd name="connsiteX54" fmla="*/ 2333625 w 3401287"/>
              <a:gd name="connsiteY54" fmla="*/ 1143000 h 1809750"/>
              <a:gd name="connsiteX55" fmla="*/ 2371725 w 3401287"/>
              <a:gd name="connsiteY55" fmla="*/ 1228725 h 1809750"/>
              <a:gd name="connsiteX56" fmla="*/ 2486025 w 3401287"/>
              <a:gd name="connsiteY56" fmla="*/ 1285875 h 1809750"/>
              <a:gd name="connsiteX57" fmla="*/ 2533650 w 3401287"/>
              <a:gd name="connsiteY57" fmla="*/ 1295400 h 1809750"/>
              <a:gd name="connsiteX58" fmla="*/ 2590800 w 3401287"/>
              <a:gd name="connsiteY58" fmla="*/ 1314450 h 1809750"/>
              <a:gd name="connsiteX59" fmla="*/ 2609850 w 3401287"/>
              <a:gd name="connsiteY59" fmla="*/ 1371600 h 1809750"/>
              <a:gd name="connsiteX60" fmla="*/ 2628900 w 3401287"/>
              <a:gd name="connsiteY60" fmla="*/ 1400175 h 1809750"/>
              <a:gd name="connsiteX61" fmla="*/ 2647950 w 3401287"/>
              <a:gd name="connsiteY61" fmla="*/ 1457325 h 1809750"/>
              <a:gd name="connsiteX62" fmla="*/ 2667000 w 3401287"/>
              <a:gd name="connsiteY62" fmla="*/ 1485900 h 1809750"/>
              <a:gd name="connsiteX63" fmla="*/ 2686050 w 3401287"/>
              <a:gd name="connsiteY63" fmla="*/ 1543050 h 1809750"/>
              <a:gd name="connsiteX64" fmla="*/ 2705100 w 3401287"/>
              <a:gd name="connsiteY64" fmla="*/ 1571625 h 1809750"/>
              <a:gd name="connsiteX65" fmla="*/ 2714625 w 3401287"/>
              <a:gd name="connsiteY65" fmla="*/ 1600200 h 1809750"/>
              <a:gd name="connsiteX66" fmla="*/ 2743200 w 3401287"/>
              <a:gd name="connsiteY66" fmla="*/ 1619250 h 1809750"/>
              <a:gd name="connsiteX67" fmla="*/ 2752725 w 3401287"/>
              <a:gd name="connsiteY67" fmla="*/ 1647825 h 1809750"/>
              <a:gd name="connsiteX68" fmla="*/ 2809875 w 3401287"/>
              <a:gd name="connsiteY68" fmla="*/ 1685925 h 1809750"/>
              <a:gd name="connsiteX69" fmla="*/ 2981325 w 3401287"/>
              <a:gd name="connsiteY69" fmla="*/ 1666875 h 1809750"/>
              <a:gd name="connsiteX70" fmla="*/ 3038475 w 3401287"/>
              <a:gd name="connsiteY70" fmla="*/ 1647825 h 1809750"/>
              <a:gd name="connsiteX71" fmla="*/ 3076575 w 3401287"/>
              <a:gd name="connsiteY71" fmla="*/ 1638300 h 1809750"/>
              <a:gd name="connsiteX72" fmla="*/ 3105150 w 3401287"/>
              <a:gd name="connsiteY72" fmla="*/ 1628775 h 1809750"/>
              <a:gd name="connsiteX73" fmla="*/ 3181350 w 3401287"/>
              <a:gd name="connsiteY73" fmla="*/ 1619250 h 1809750"/>
              <a:gd name="connsiteX74" fmla="*/ 3333750 w 3401287"/>
              <a:gd name="connsiteY74" fmla="*/ 1628775 h 1809750"/>
              <a:gd name="connsiteX75" fmla="*/ 3362325 w 3401287"/>
              <a:gd name="connsiteY75" fmla="*/ 1657350 h 1809750"/>
              <a:gd name="connsiteX76" fmla="*/ 3381375 w 3401287"/>
              <a:gd name="connsiteY76" fmla="*/ 1685925 h 1809750"/>
              <a:gd name="connsiteX77" fmla="*/ 3400425 w 3401287"/>
              <a:gd name="connsiteY77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401287" h="1809750">
                <a:moveTo>
                  <a:pt x="0" y="685800"/>
                </a:moveTo>
                <a:cubicBezTo>
                  <a:pt x="11401" y="657298"/>
                  <a:pt x="31195" y="598328"/>
                  <a:pt x="57150" y="581025"/>
                </a:cubicBezTo>
                <a:lnTo>
                  <a:pt x="171450" y="504825"/>
                </a:lnTo>
                <a:cubicBezTo>
                  <a:pt x="180975" y="498475"/>
                  <a:pt x="189165" y="489395"/>
                  <a:pt x="200025" y="485775"/>
                </a:cubicBezTo>
                <a:cubicBezTo>
                  <a:pt x="271849" y="461834"/>
                  <a:pt x="183317" y="494129"/>
                  <a:pt x="257175" y="457200"/>
                </a:cubicBezTo>
                <a:cubicBezTo>
                  <a:pt x="266155" y="452710"/>
                  <a:pt x="276973" y="452551"/>
                  <a:pt x="285750" y="447675"/>
                </a:cubicBezTo>
                <a:lnTo>
                  <a:pt x="371475" y="390525"/>
                </a:lnTo>
                <a:cubicBezTo>
                  <a:pt x="381000" y="384175"/>
                  <a:pt x="389190" y="375095"/>
                  <a:pt x="400050" y="371475"/>
                </a:cubicBezTo>
                <a:cubicBezTo>
                  <a:pt x="471874" y="347534"/>
                  <a:pt x="383342" y="379829"/>
                  <a:pt x="457200" y="342900"/>
                </a:cubicBezTo>
                <a:cubicBezTo>
                  <a:pt x="466180" y="338410"/>
                  <a:pt x="476795" y="337865"/>
                  <a:pt x="485775" y="333375"/>
                </a:cubicBezTo>
                <a:cubicBezTo>
                  <a:pt x="496014" y="328255"/>
                  <a:pt x="504111" y="319445"/>
                  <a:pt x="514350" y="314325"/>
                </a:cubicBezTo>
                <a:cubicBezTo>
                  <a:pt x="523330" y="309835"/>
                  <a:pt x="533945" y="309290"/>
                  <a:pt x="542925" y="304800"/>
                </a:cubicBezTo>
                <a:cubicBezTo>
                  <a:pt x="553164" y="299680"/>
                  <a:pt x="561261" y="290870"/>
                  <a:pt x="571500" y="285750"/>
                </a:cubicBezTo>
                <a:cubicBezTo>
                  <a:pt x="580480" y="281260"/>
                  <a:pt x="591095" y="280715"/>
                  <a:pt x="600075" y="276225"/>
                </a:cubicBezTo>
                <a:cubicBezTo>
                  <a:pt x="610314" y="271105"/>
                  <a:pt x="618189" y="261824"/>
                  <a:pt x="628650" y="257175"/>
                </a:cubicBezTo>
                <a:cubicBezTo>
                  <a:pt x="647000" y="249020"/>
                  <a:pt x="669092" y="249264"/>
                  <a:pt x="685800" y="238125"/>
                </a:cubicBezTo>
                <a:cubicBezTo>
                  <a:pt x="695325" y="231775"/>
                  <a:pt x="703914" y="223724"/>
                  <a:pt x="714375" y="219075"/>
                </a:cubicBezTo>
                <a:cubicBezTo>
                  <a:pt x="732725" y="210920"/>
                  <a:pt x="752475" y="206375"/>
                  <a:pt x="771525" y="200025"/>
                </a:cubicBezTo>
                <a:lnTo>
                  <a:pt x="828675" y="180975"/>
                </a:lnTo>
                <a:lnTo>
                  <a:pt x="857250" y="171450"/>
                </a:lnTo>
                <a:cubicBezTo>
                  <a:pt x="866775" y="168275"/>
                  <a:pt x="877471" y="167494"/>
                  <a:pt x="885825" y="161925"/>
                </a:cubicBezTo>
                <a:cubicBezTo>
                  <a:pt x="931108" y="131736"/>
                  <a:pt x="903540" y="146495"/>
                  <a:pt x="971550" y="123825"/>
                </a:cubicBezTo>
                <a:lnTo>
                  <a:pt x="1000125" y="114300"/>
                </a:lnTo>
                <a:cubicBezTo>
                  <a:pt x="1009650" y="111125"/>
                  <a:pt x="1020346" y="110344"/>
                  <a:pt x="1028700" y="104775"/>
                </a:cubicBezTo>
                <a:cubicBezTo>
                  <a:pt x="1047750" y="92075"/>
                  <a:pt x="1064130" y="73915"/>
                  <a:pt x="1085850" y="66675"/>
                </a:cubicBezTo>
                <a:cubicBezTo>
                  <a:pt x="1136912" y="49654"/>
                  <a:pt x="1093086" y="62950"/>
                  <a:pt x="1162050" y="47625"/>
                </a:cubicBezTo>
                <a:cubicBezTo>
                  <a:pt x="1224427" y="33763"/>
                  <a:pt x="1204960" y="31970"/>
                  <a:pt x="1295400" y="19050"/>
                </a:cubicBezTo>
                <a:cubicBezTo>
                  <a:pt x="1387415" y="5905"/>
                  <a:pt x="1339798" y="12310"/>
                  <a:pt x="1438275" y="0"/>
                </a:cubicBezTo>
                <a:cubicBezTo>
                  <a:pt x="1465592" y="2732"/>
                  <a:pt x="1527773" y="1887"/>
                  <a:pt x="1562100" y="19050"/>
                </a:cubicBezTo>
                <a:cubicBezTo>
                  <a:pt x="1572339" y="24170"/>
                  <a:pt x="1581150" y="31750"/>
                  <a:pt x="1590675" y="38100"/>
                </a:cubicBezTo>
                <a:cubicBezTo>
                  <a:pt x="1597025" y="47625"/>
                  <a:pt x="1600786" y="59524"/>
                  <a:pt x="1609725" y="66675"/>
                </a:cubicBezTo>
                <a:cubicBezTo>
                  <a:pt x="1617565" y="72947"/>
                  <a:pt x="1629320" y="71710"/>
                  <a:pt x="1638300" y="76200"/>
                </a:cubicBezTo>
                <a:cubicBezTo>
                  <a:pt x="1712158" y="113129"/>
                  <a:pt x="1623626" y="80834"/>
                  <a:pt x="1695450" y="104775"/>
                </a:cubicBezTo>
                <a:cubicBezTo>
                  <a:pt x="1730649" y="157573"/>
                  <a:pt x="1694361" y="115812"/>
                  <a:pt x="1743075" y="142875"/>
                </a:cubicBezTo>
                <a:cubicBezTo>
                  <a:pt x="1763089" y="153994"/>
                  <a:pt x="1800225" y="180975"/>
                  <a:pt x="1800225" y="180975"/>
                </a:cubicBezTo>
                <a:cubicBezTo>
                  <a:pt x="1851025" y="257175"/>
                  <a:pt x="1784350" y="165100"/>
                  <a:pt x="1847850" y="228600"/>
                </a:cubicBezTo>
                <a:cubicBezTo>
                  <a:pt x="1890934" y="271684"/>
                  <a:pt x="1839845" y="248157"/>
                  <a:pt x="1895475" y="266700"/>
                </a:cubicBezTo>
                <a:cubicBezTo>
                  <a:pt x="1919416" y="338524"/>
                  <a:pt x="1884336" y="252777"/>
                  <a:pt x="1933575" y="314325"/>
                </a:cubicBezTo>
                <a:cubicBezTo>
                  <a:pt x="1986155" y="380050"/>
                  <a:pt x="1889783" y="307355"/>
                  <a:pt x="1971675" y="361950"/>
                </a:cubicBezTo>
                <a:cubicBezTo>
                  <a:pt x="2026270" y="443842"/>
                  <a:pt x="1953575" y="347470"/>
                  <a:pt x="2019300" y="400050"/>
                </a:cubicBezTo>
                <a:cubicBezTo>
                  <a:pt x="2028239" y="407201"/>
                  <a:pt x="2028642" y="422558"/>
                  <a:pt x="2038350" y="428625"/>
                </a:cubicBezTo>
                <a:cubicBezTo>
                  <a:pt x="2055378" y="439268"/>
                  <a:pt x="2095500" y="447675"/>
                  <a:pt x="2095500" y="447675"/>
                </a:cubicBezTo>
                <a:cubicBezTo>
                  <a:pt x="2098675" y="457200"/>
                  <a:pt x="2100149" y="467473"/>
                  <a:pt x="2105025" y="476250"/>
                </a:cubicBezTo>
                <a:cubicBezTo>
                  <a:pt x="2116144" y="496264"/>
                  <a:pt x="2135885" y="511680"/>
                  <a:pt x="2143125" y="533400"/>
                </a:cubicBezTo>
                <a:lnTo>
                  <a:pt x="2162175" y="590550"/>
                </a:lnTo>
                <a:lnTo>
                  <a:pt x="2171700" y="619125"/>
                </a:lnTo>
                <a:lnTo>
                  <a:pt x="2181225" y="647700"/>
                </a:lnTo>
                <a:cubicBezTo>
                  <a:pt x="2184400" y="692150"/>
                  <a:pt x="2184139" y="736980"/>
                  <a:pt x="2190750" y="781050"/>
                </a:cubicBezTo>
                <a:cubicBezTo>
                  <a:pt x="2193729" y="800908"/>
                  <a:pt x="2204930" y="818719"/>
                  <a:pt x="2209800" y="838200"/>
                </a:cubicBezTo>
                <a:cubicBezTo>
                  <a:pt x="2233720" y="933881"/>
                  <a:pt x="2220571" y="889562"/>
                  <a:pt x="2247900" y="971550"/>
                </a:cubicBezTo>
                <a:cubicBezTo>
                  <a:pt x="2251075" y="981075"/>
                  <a:pt x="2251856" y="991771"/>
                  <a:pt x="2257425" y="1000125"/>
                </a:cubicBezTo>
                <a:cubicBezTo>
                  <a:pt x="2312020" y="1082017"/>
                  <a:pt x="2246565" y="978405"/>
                  <a:pt x="2286000" y="1057275"/>
                </a:cubicBezTo>
                <a:cubicBezTo>
                  <a:pt x="2291120" y="1067514"/>
                  <a:pt x="2299930" y="1075611"/>
                  <a:pt x="2305050" y="1085850"/>
                </a:cubicBezTo>
                <a:cubicBezTo>
                  <a:pt x="2309540" y="1094830"/>
                  <a:pt x="2310085" y="1105445"/>
                  <a:pt x="2314575" y="1114425"/>
                </a:cubicBezTo>
                <a:cubicBezTo>
                  <a:pt x="2319695" y="1124664"/>
                  <a:pt x="2328976" y="1132539"/>
                  <a:pt x="2333625" y="1143000"/>
                </a:cubicBezTo>
                <a:cubicBezTo>
                  <a:pt x="2344590" y="1167672"/>
                  <a:pt x="2348209" y="1208149"/>
                  <a:pt x="2371725" y="1228725"/>
                </a:cubicBezTo>
                <a:cubicBezTo>
                  <a:pt x="2405024" y="1257862"/>
                  <a:pt x="2442727" y="1277215"/>
                  <a:pt x="2486025" y="1285875"/>
                </a:cubicBezTo>
                <a:cubicBezTo>
                  <a:pt x="2501900" y="1289050"/>
                  <a:pt x="2518031" y="1291140"/>
                  <a:pt x="2533650" y="1295400"/>
                </a:cubicBezTo>
                <a:cubicBezTo>
                  <a:pt x="2553023" y="1300684"/>
                  <a:pt x="2590800" y="1314450"/>
                  <a:pt x="2590800" y="1314450"/>
                </a:cubicBezTo>
                <a:cubicBezTo>
                  <a:pt x="2597150" y="1333500"/>
                  <a:pt x="2598711" y="1354892"/>
                  <a:pt x="2609850" y="1371600"/>
                </a:cubicBezTo>
                <a:cubicBezTo>
                  <a:pt x="2616200" y="1381125"/>
                  <a:pt x="2624251" y="1389714"/>
                  <a:pt x="2628900" y="1400175"/>
                </a:cubicBezTo>
                <a:cubicBezTo>
                  <a:pt x="2637055" y="1418525"/>
                  <a:pt x="2636811" y="1440617"/>
                  <a:pt x="2647950" y="1457325"/>
                </a:cubicBezTo>
                <a:cubicBezTo>
                  <a:pt x="2654300" y="1466850"/>
                  <a:pt x="2662351" y="1475439"/>
                  <a:pt x="2667000" y="1485900"/>
                </a:cubicBezTo>
                <a:cubicBezTo>
                  <a:pt x="2675155" y="1504250"/>
                  <a:pt x="2674911" y="1526342"/>
                  <a:pt x="2686050" y="1543050"/>
                </a:cubicBezTo>
                <a:cubicBezTo>
                  <a:pt x="2692400" y="1552575"/>
                  <a:pt x="2699980" y="1561386"/>
                  <a:pt x="2705100" y="1571625"/>
                </a:cubicBezTo>
                <a:cubicBezTo>
                  <a:pt x="2709590" y="1580605"/>
                  <a:pt x="2708353" y="1592360"/>
                  <a:pt x="2714625" y="1600200"/>
                </a:cubicBezTo>
                <a:cubicBezTo>
                  <a:pt x="2721776" y="1609139"/>
                  <a:pt x="2733675" y="1612900"/>
                  <a:pt x="2743200" y="1619250"/>
                </a:cubicBezTo>
                <a:cubicBezTo>
                  <a:pt x="2746375" y="1628775"/>
                  <a:pt x="2745625" y="1640725"/>
                  <a:pt x="2752725" y="1647825"/>
                </a:cubicBezTo>
                <a:cubicBezTo>
                  <a:pt x="2768914" y="1664014"/>
                  <a:pt x="2809875" y="1685925"/>
                  <a:pt x="2809875" y="1685925"/>
                </a:cubicBezTo>
                <a:cubicBezTo>
                  <a:pt x="2866056" y="1681603"/>
                  <a:pt x="2925874" y="1681998"/>
                  <a:pt x="2981325" y="1666875"/>
                </a:cubicBezTo>
                <a:cubicBezTo>
                  <a:pt x="3000698" y="1661591"/>
                  <a:pt x="3018994" y="1652695"/>
                  <a:pt x="3038475" y="1647825"/>
                </a:cubicBezTo>
                <a:cubicBezTo>
                  <a:pt x="3051175" y="1644650"/>
                  <a:pt x="3063988" y="1641896"/>
                  <a:pt x="3076575" y="1638300"/>
                </a:cubicBezTo>
                <a:cubicBezTo>
                  <a:pt x="3086229" y="1635542"/>
                  <a:pt x="3095272" y="1630571"/>
                  <a:pt x="3105150" y="1628775"/>
                </a:cubicBezTo>
                <a:cubicBezTo>
                  <a:pt x="3130335" y="1624196"/>
                  <a:pt x="3155950" y="1622425"/>
                  <a:pt x="3181350" y="1619250"/>
                </a:cubicBezTo>
                <a:cubicBezTo>
                  <a:pt x="3232150" y="1622425"/>
                  <a:pt x="3283943" y="1618289"/>
                  <a:pt x="3333750" y="1628775"/>
                </a:cubicBezTo>
                <a:cubicBezTo>
                  <a:pt x="3346931" y="1631550"/>
                  <a:pt x="3353701" y="1647002"/>
                  <a:pt x="3362325" y="1657350"/>
                </a:cubicBezTo>
                <a:cubicBezTo>
                  <a:pt x="3369654" y="1666144"/>
                  <a:pt x="3376726" y="1675464"/>
                  <a:pt x="3381375" y="1685925"/>
                </a:cubicBezTo>
                <a:cubicBezTo>
                  <a:pt x="3407453" y="1744601"/>
                  <a:pt x="3400425" y="1744642"/>
                  <a:pt x="3400425" y="1809750"/>
                </a:cubicBezTo>
              </a:path>
            </a:pathLst>
          </a:custGeom>
          <a:ln w="28575">
            <a:solidFill>
              <a:srgbClr val="00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5049456" y="4129335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Transcarioca</a:t>
            </a:r>
            <a:endParaRPr lang="pt-BR" sz="1400" b="1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5430763" y="1829966"/>
            <a:ext cx="1313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Transbrasil</a:t>
            </a:r>
            <a:endParaRPr lang="pt-BR" sz="1400" b="1" dirty="0">
              <a:solidFill>
                <a:srgbClr val="00B05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4816768" y="2748105"/>
            <a:ext cx="126000" cy="12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/>
          <p:cNvSpPr/>
          <p:nvPr/>
        </p:nvSpPr>
        <p:spPr>
          <a:xfrm>
            <a:off x="6961981" y="2564955"/>
            <a:ext cx="126000" cy="12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/>
          <p:cNvSpPr/>
          <p:nvPr/>
        </p:nvSpPr>
        <p:spPr>
          <a:xfrm>
            <a:off x="7872815" y="3676927"/>
            <a:ext cx="126000" cy="126000"/>
          </a:xfrm>
          <a:prstGeom prst="ellipse">
            <a:avLst/>
          </a:prstGeom>
          <a:solidFill>
            <a:srgbClr val="9933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/>
          <p:cNvSpPr/>
          <p:nvPr/>
        </p:nvSpPr>
        <p:spPr>
          <a:xfrm>
            <a:off x="5920247" y="2126640"/>
            <a:ext cx="126000" cy="126000"/>
          </a:xfrm>
          <a:prstGeom prst="ellipse">
            <a:avLst/>
          </a:prstGeom>
          <a:solidFill>
            <a:srgbClr val="CC00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/>
          <p:cNvSpPr/>
          <p:nvPr/>
        </p:nvSpPr>
        <p:spPr>
          <a:xfrm>
            <a:off x="8238041" y="3879064"/>
            <a:ext cx="126000" cy="126000"/>
          </a:xfrm>
          <a:prstGeom prst="ellipse">
            <a:avLst/>
          </a:prstGeom>
          <a:solidFill>
            <a:srgbClr val="00CC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0" grpId="0" animBg="1"/>
      <p:bldP spid="41" grpId="0" animBg="1"/>
      <p:bldP spid="42" grpId="0" build="p" advAuto="0"/>
      <p:bldP spid="43" grpId="0" animBg="1"/>
      <p:bldP spid="44" grpId="0" animBg="1"/>
      <p:bldP spid="45" grpId="0" animBg="1"/>
      <p:bldP spid="5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Sistema BRT </a:t>
              </a:r>
              <a:r>
                <a:rPr lang="pt-BR" sz="2300" b="1" dirty="0" err="1">
                  <a:solidFill>
                    <a:schemeClr val="bg1"/>
                  </a:solidFill>
                  <a:latin typeface="Verdana" pitchFamily="34" charset="0"/>
                </a:rPr>
                <a:t>TransOeste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64370" y="1772816"/>
            <a:ext cx="8202612" cy="4680520"/>
            <a:chOff x="464370" y="1772816"/>
            <a:chExt cx="8202612" cy="4680520"/>
          </a:xfrm>
        </p:grpSpPr>
        <p:grpSp>
          <p:nvGrpSpPr>
            <p:cNvPr id="46" name="Grupo 15"/>
            <p:cNvGrpSpPr>
              <a:grpSpLocks/>
            </p:cNvGrpSpPr>
            <p:nvPr/>
          </p:nvGrpSpPr>
          <p:grpSpPr bwMode="auto">
            <a:xfrm>
              <a:off x="7319195" y="1772816"/>
              <a:ext cx="1347787" cy="725487"/>
              <a:chOff x="3813363" y="2710657"/>
              <a:chExt cx="1346910" cy="724726"/>
            </a:xfrm>
          </p:grpSpPr>
          <p:sp>
            <p:nvSpPr>
              <p:cNvPr id="83" name="Retângulo 82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84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7" name="Grupo 113"/>
            <p:cNvGrpSpPr>
              <a:grpSpLocks/>
            </p:cNvGrpSpPr>
            <p:nvPr/>
          </p:nvGrpSpPr>
          <p:grpSpPr bwMode="auto">
            <a:xfrm>
              <a:off x="464370" y="1772817"/>
              <a:ext cx="6792912" cy="719137"/>
              <a:chOff x="5254624" y="2709866"/>
              <a:chExt cx="6792912" cy="719140"/>
            </a:xfrm>
          </p:grpSpPr>
          <p:grpSp>
            <p:nvGrpSpPr>
              <p:cNvPr id="64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81" name="Retângulo 80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82" name="Retângulo 80"/>
                <p:cNvSpPr>
                  <a:spLocks noChangeArrowheads="1"/>
                </p:cNvSpPr>
                <p:nvPr/>
              </p:nvSpPr>
              <p:spPr bwMode="auto">
                <a:xfrm>
                  <a:off x="5351109" y="2744529"/>
                  <a:ext cx="6697115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Mídia digital e estática em uma das principais vias expressas para o transporte coletivo do Rio de Janeiro</a:t>
                  </a:r>
                </a:p>
              </p:txBody>
            </p:sp>
          </p:grpSp>
          <p:sp>
            <p:nvSpPr>
              <p:cNvPr id="80" name="Retângulo 79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545258" y="2621039"/>
              <a:ext cx="5470672" cy="587186"/>
              <a:chOff x="545258" y="2621039"/>
              <a:chExt cx="5470672" cy="587186"/>
            </a:xfrm>
          </p:grpSpPr>
          <p:sp>
            <p:nvSpPr>
              <p:cNvPr id="86" name="Retângulo 85"/>
              <p:cNvSpPr/>
              <p:nvPr/>
            </p:nvSpPr>
            <p:spPr bwMode="auto">
              <a:xfrm>
                <a:off x="545258" y="2621039"/>
                <a:ext cx="5470672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7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3" y="2737495"/>
                <a:ext cx="5321686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Rio de Janeiro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tângulo 87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9" name="Grupo 88"/>
            <p:cNvGrpSpPr/>
            <p:nvPr/>
          </p:nvGrpSpPr>
          <p:grpSpPr>
            <a:xfrm>
              <a:off x="545258" y="3294509"/>
              <a:ext cx="3590874" cy="2594850"/>
              <a:chOff x="765102" y="3448047"/>
              <a:chExt cx="3590874" cy="2594850"/>
            </a:xfrm>
          </p:grpSpPr>
          <p:grpSp>
            <p:nvGrpSpPr>
              <p:cNvPr id="90" name="Grupo 102"/>
              <p:cNvGrpSpPr>
                <a:grpSpLocks/>
              </p:cNvGrpSpPr>
              <p:nvPr/>
            </p:nvGrpSpPr>
            <p:grpSpPr bwMode="auto">
              <a:xfrm>
                <a:off x="765102" y="3448047"/>
                <a:ext cx="3590874" cy="2594850"/>
                <a:chOff x="911226" y="2507947"/>
                <a:chExt cx="1690897" cy="219155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2" name="Retângulo 91"/>
                <p:cNvSpPr/>
                <p:nvPr/>
              </p:nvSpPr>
              <p:spPr>
                <a:xfrm>
                  <a:off x="911226" y="2507947"/>
                  <a:ext cx="1690897" cy="219155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3" name="Retângulo 92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91" name="Retângulo 90"/>
              <p:cNvSpPr>
                <a:spLocks noChangeArrowheads="1"/>
              </p:cNvSpPr>
              <p:nvPr/>
            </p:nvSpPr>
            <p:spPr bwMode="auto">
              <a:xfrm>
                <a:off x="885751" y="3457574"/>
                <a:ext cx="3470225" cy="2585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Trajeto que </a:t>
                </a: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liga a região da Barra da Tijuca a Santa Cruz e Campo Grande, passando por </a:t>
                </a:r>
                <a:r>
                  <a:rPr lang="pt-BR" sz="13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Guaratiba</a:t>
                </a:r>
                <a:r>
                  <a:rPr lang="pt-BR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e Recreio dos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Bandeirantes.</a:t>
                </a:r>
              </a:p>
              <a:p>
                <a:pPr>
                  <a:lnSpc>
                    <a:spcPct val="150000"/>
                  </a:lnSpc>
                </a:pPr>
                <a:endParaRPr lang="pt-BR" sz="13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126 ônibus </a:t>
                </a:r>
                <a:r>
                  <a:rPr lang="pt-BR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BRT’s</a:t>
                </a:r>
                <a:r>
                  <a:rPr lang="pt-B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com mais de 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370 telas</a:t>
                </a:r>
                <a:r>
                  <a:rPr lang="pt-B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pt-B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57 estações</a:t>
                </a:r>
                <a:r>
                  <a:rPr lang="pt-B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com mais de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380 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telas</a:t>
                </a:r>
                <a:r>
                  <a:rPr lang="pt-B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endPara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400" b="1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Busdoor</a:t>
                </a:r>
                <a:r>
                  <a:rPr lang="pt-BR" sz="12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3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com foco na Barra da Tijuca.</a:t>
                </a:r>
              </a:p>
            </p:txBody>
          </p:sp>
        </p:grpSp>
        <p:grpSp>
          <p:nvGrpSpPr>
            <p:cNvPr id="94" name="Grupo 93"/>
            <p:cNvGrpSpPr/>
            <p:nvPr/>
          </p:nvGrpSpPr>
          <p:grpSpPr>
            <a:xfrm>
              <a:off x="6167181" y="2631579"/>
              <a:ext cx="2423923" cy="1863072"/>
              <a:chOff x="6387025" y="2799680"/>
              <a:chExt cx="2423923" cy="1863072"/>
            </a:xfrm>
          </p:grpSpPr>
          <p:sp>
            <p:nvSpPr>
              <p:cNvPr id="95" name="Retângulo 94"/>
              <p:cNvSpPr/>
              <p:nvPr/>
            </p:nvSpPr>
            <p:spPr bwMode="auto">
              <a:xfrm>
                <a:off x="6389918" y="2799680"/>
                <a:ext cx="2421030" cy="186307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Retângulo 95"/>
              <p:cNvSpPr/>
              <p:nvPr/>
            </p:nvSpPr>
            <p:spPr bwMode="auto">
              <a:xfrm>
                <a:off x="6387025" y="2911281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7" name="Imagem 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6216" y="2908174"/>
                <a:ext cx="2210793" cy="165809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98" name="Grupo 97"/>
            <p:cNvGrpSpPr/>
            <p:nvPr/>
          </p:nvGrpSpPr>
          <p:grpSpPr>
            <a:xfrm>
              <a:off x="545257" y="5987380"/>
              <a:ext cx="3590875" cy="451098"/>
              <a:chOff x="765101" y="6002238"/>
              <a:chExt cx="3590875" cy="451098"/>
            </a:xfrm>
          </p:grpSpPr>
          <p:sp>
            <p:nvSpPr>
              <p:cNvPr id="99" name="Retângulo 98"/>
              <p:cNvSpPr/>
              <p:nvPr/>
            </p:nvSpPr>
            <p:spPr bwMode="auto">
              <a:xfrm>
                <a:off x="765101" y="6002238"/>
                <a:ext cx="3590874" cy="45109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Retângulo 99"/>
              <p:cNvSpPr/>
              <p:nvPr/>
            </p:nvSpPr>
            <p:spPr bwMode="auto">
              <a:xfrm>
                <a:off x="765101" y="6120659"/>
                <a:ext cx="48519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Retângulo 100"/>
              <p:cNvSpPr>
                <a:spLocks noChangeArrowheads="1"/>
              </p:cNvSpPr>
              <p:nvPr/>
            </p:nvSpPr>
            <p:spPr bwMode="auto">
              <a:xfrm>
                <a:off x="885751" y="6071349"/>
                <a:ext cx="347022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100 mil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pessoas por dia</a:t>
                </a:r>
              </a:p>
            </p:txBody>
          </p:sp>
        </p:grpSp>
        <p:grpSp>
          <p:nvGrpSpPr>
            <p:cNvPr id="102" name="Grupo 101"/>
            <p:cNvGrpSpPr/>
            <p:nvPr/>
          </p:nvGrpSpPr>
          <p:grpSpPr>
            <a:xfrm>
              <a:off x="4181471" y="3304034"/>
              <a:ext cx="1946502" cy="1220245"/>
              <a:chOff x="4401315" y="3442506"/>
              <a:chExt cx="1946502" cy="1220245"/>
            </a:xfrm>
          </p:grpSpPr>
          <p:sp>
            <p:nvSpPr>
              <p:cNvPr id="103" name="Retângulo 102"/>
              <p:cNvSpPr/>
              <p:nvPr/>
            </p:nvSpPr>
            <p:spPr bwMode="auto">
              <a:xfrm>
                <a:off x="4403601" y="3442506"/>
                <a:ext cx="1944216" cy="122024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Retângulo 103"/>
              <p:cNvSpPr/>
              <p:nvPr/>
            </p:nvSpPr>
            <p:spPr bwMode="auto">
              <a:xfrm>
                <a:off x="4401315" y="3595982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5" name="Imagem 10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33900" y="3475723"/>
                <a:ext cx="1707243" cy="113436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106" name="Grupo 105"/>
            <p:cNvGrpSpPr/>
            <p:nvPr/>
          </p:nvGrpSpPr>
          <p:grpSpPr>
            <a:xfrm>
              <a:off x="4177279" y="4662661"/>
              <a:ext cx="4413824" cy="1790675"/>
              <a:chOff x="4397123" y="4725144"/>
              <a:chExt cx="4413824" cy="1790675"/>
            </a:xfrm>
          </p:grpSpPr>
          <p:sp>
            <p:nvSpPr>
              <p:cNvPr id="107" name="Retângulo 106"/>
              <p:cNvSpPr/>
              <p:nvPr/>
            </p:nvSpPr>
            <p:spPr bwMode="auto">
              <a:xfrm>
                <a:off x="4399408" y="4725144"/>
                <a:ext cx="4411539" cy="179067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Retângulo 107"/>
              <p:cNvSpPr/>
              <p:nvPr/>
            </p:nvSpPr>
            <p:spPr bwMode="auto">
              <a:xfrm>
                <a:off x="4397123" y="4891541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9" name="Imagem 10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33901" y="4800600"/>
                <a:ext cx="4192592" cy="164181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663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Sistema BRT </a:t>
              </a:r>
              <a:r>
                <a:rPr lang="pt-BR" sz="2300" b="1" dirty="0" err="1" smtClean="0">
                  <a:solidFill>
                    <a:schemeClr val="bg1"/>
                  </a:solidFill>
                  <a:latin typeface="Verdana" pitchFamily="34" charset="0"/>
                </a:rPr>
                <a:t>TransCarioca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64370" y="1772816"/>
            <a:ext cx="8212808" cy="4733478"/>
            <a:chOff x="464370" y="1772816"/>
            <a:chExt cx="8212808" cy="4733478"/>
          </a:xfrm>
        </p:grpSpPr>
        <p:grpSp>
          <p:nvGrpSpPr>
            <p:cNvPr id="46" name="Grupo 15"/>
            <p:cNvGrpSpPr>
              <a:grpSpLocks/>
            </p:cNvGrpSpPr>
            <p:nvPr/>
          </p:nvGrpSpPr>
          <p:grpSpPr bwMode="auto">
            <a:xfrm>
              <a:off x="7319195" y="1772816"/>
              <a:ext cx="1347787" cy="725487"/>
              <a:chOff x="3813363" y="2710657"/>
              <a:chExt cx="1346910" cy="724726"/>
            </a:xfrm>
          </p:grpSpPr>
          <p:sp>
            <p:nvSpPr>
              <p:cNvPr id="83" name="Retângulo 82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84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7" name="Grupo 113"/>
            <p:cNvGrpSpPr>
              <a:grpSpLocks/>
            </p:cNvGrpSpPr>
            <p:nvPr/>
          </p:nvGrpSpPr>
          <p:grpSpPr bwMode="auto">
            <a:xfrm>
              <a:off x="464370" y="1772817"/>
              <a:ext cx="6792912" cy="719137"/>
              <a:chOff x="5254624" y="2709866"/>
              <a:chExt cx="6792912" cy="719140"/>
            </a:xfrm>
          </p:grpSpPr>
          <p:grpSp>
            <p:nvGrpSpPr>
              <p:cNvPr id="64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81" name="Retângulo 80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82" name="Retângulo 80"/>
                <p:cNvSpPr>
                  <a:spLocks noChangeArrowheads="1"/>
                </p:cNvSpPr>
                <p:nvPr/>
              </p:nvSpPr>
              <p:spPr bwMode="auto">
                <a:xfrm>
                  <a:off x="5351109" y="2744529"/>
                  <a:ext cx="6697115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Mídia digital em uma das principais vias expressas </a:t>
                  </a:r>
                </a:p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para o transporte coletivo do Rio de Janeiro</a:t>
                  </a:r>
                </a:p>
              </p:txBody>
            </p:sp>
          </p:grpSp>
          <p:sp>
            <p:nvSpPr>
              <p:cNvPr id="80" name="Retângulo 79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545258" y="2621039"/>
              <a:ext cx="4674814" cy="587186"/>
              <a:chOff x="545258" y="2621039"/>
              <a:chExt cx="5470672" cy="587186"/>
            </a:xfrm>
          </p:grpSpPr>
          <p:sp>
            <p:nvSpPr>
              <p:cNvPr id="86" name="Retângulo 85"/>
              <p:cNvSpPr/>
              <p:nvPr/>
            </p:nvSpPr>
            <p:spPr bwMode="auto">
              <a:xfrm>
                <a:off x="545258" y="2621039"/>
                <a:ext cx="5470672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7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3" y="2737495"/>
                <a:ext cx="5321686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Rio de Janeiro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tângulo 87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0" name="Retângulo 49"/>
            <p:cNvSpPr/>
            <p:nvPr/>
          </p:nvSpPr>
          <p:spPr bwMode="auto">
            <a:xfrm>
              <a:off x="4429028" y="4862051"/>
              <a:ext cx="4248150" cy="164424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tângulo 50"/>
            <p:cNvSpPr/>
            <p:nvPr/>
          </p:nvSpPr>
          <p:spPr bwMode="auto">
            <a:xfrm>
              <a:off x="4429029" y="4887035"/>
              <a:ext cx="48519" cy="193605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tângulo 51"/>
            <p:cNvSpPr>
              <a:spLocks noChangeArrowheads="1"/>
            </p:cNvSpPr>
            <p:nvPr/>
          </p:nvSpPr>
          <p:spPr bwMode="auto">
            <a:xfrm>
              <a:off x="4561593" y="4867384"/>
              <a:ext cx="4115585" cy="1638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Trajeto que </a:t>
              </a:r>
              <a:r>
                <a: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Barra da Tijuca até o aeroporto Internacional Tom Jobim, na Ilha do Governador. </a:t>
              </a:r>
            </a:p>
            <a:p>
              <a:pPr>
                <a:lnSpc>
                  <a:spcPct val="150000"/>
                </a:lnSpc>
              </a:pPr>
              <a:endParaRPr lang="pt-B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105 </a:t>
              </a:r>
              <a:r>
                <a: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ônibus </a:t>
              </a:r>
              <a:r>
                <a:rPr lang="pt-BR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BRT’s</a:t>
              </a:r>
              <a:r>
                <a:rPr lang="pt-B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e 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28 </a:t>
              </a:r>
              <a:r>
                <a: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estações</a:t>
              </a:r>
              <a:r>
                <a:rPr lang="pt-B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com mais de </a:t>
              </a:r>
              <a:r>
                <a: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570 </a:t>
              </a: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telas</a:t>
              </a:r>
              <a:r>
                <a:rPr lang="pt-B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Retângulo 52"/>
            <p:cNvSpPr/>
            <p:nvPr/>
          </p:nvSpPr>
          <p:spPr bwMode="auto">
            <a:xfrm>
              <a:off x="5565183" y="2603355"/>
              <a:ext cx="3101748" cy="208573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5575998" y="2697744"/>
              <a:ext cx="45719" cy="26565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5" name="Picture 3" descr="C:\Users\vflopes\Desktop\TransCarioctdfa - estaça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9355" y="2675363"/>
              <a:ext cx="2782656" cy="19483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tângulo 55"/>
            <p:cNvSpPr/>
            <p:nvPr/>
          </p:nvSpPr>
          <p:spPr bwMode="auto">
            <a:xfrm>
              <a:off x="611560" y="3513191"/>
              <a:ext cx="3663927" cy="254563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tângulo 60"/>
            <p:cNvSpPr/>
            <p:nvPr/>
          </p:nvSpPr>
          <p:spPr bwMode="auto">
            <a:xfrm>
              <a:off x="611561" y="3607580"/>
              <a:ext cx="45719" cy="26565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2" name="Picture 2" descr="C:\Users\vflopes\Desktop\br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21" y="3602147"/>
              <a:ext cx="3527615" cy="23517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128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2007</Words>
  <Application>Microsoft Office PowerPoint</Application>
  <PresentationFormat>Apresentação na tela (4:3)</PresentationFormat>
  <Paragraphs>577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Hernandez Alvares de A. Bahr</dc:creator>
  <cp:lastModifiedBy>Vanessa Kazumi Ebarra</cp:lastModifiedBy>
  <cp:revision>46</cp:revision>
  <dcterms:created xsi:type="dcterms:W3CDTF">2014-07-24T19:15:43Z</dcterms:created>
  <dcterms:modified xsi:type="dcterms:W3CDTF">2014-08-06T21:28:04Z</dcterms:modified>
</cp:coreProperties>
</file>